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6"/>
  </p:notesMasterIdLst>
  <p:handoutMasterIdLst>
    <p:handoutMasterId r:id="rId7"/>
  </p:handoutMasterIdLst>
  <p:sldIdLst>
    <p:sldId id="297" r:id="rId2"/>
    <p:sldId id="299" r:id="rId3"/>
    <p:sldId id="300" r:id="rId4"/>
    <p:sldId id="301" r:id="rId5"/>
  </p:sldIdLst>
  <p:sldSz cx="9144000" cy="6858000" type="screen4x3"/>
  <p:notesSz cx="6805613" cy="9939338"/>
  <p:custDataLst>
    <p:tags r:id="rId8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>
          <p15:clr>
            <a:srgbClr val="A4A3A4"/>
          </p15:clr>
        </p15:guide>
        <p15:guide id="2" orient="horz" pos="4110">
          <p15:clr>
            <a:srgbClr val="A4A3A4"/>
          </p15:clr>
        </p15:guide>
        <p15:guide id="3" orient="horz" pos="226">
          <p15:clr>
            <a:srgbClr val="A4A3A4"/>
          </p15:clr>
        </p15:guide>
        <p15:guide id="4" orient="horz" pos="3952">
          <p15:clr>
            <a:srgbClr val="A4A3A4"/>
          </p15:clr>
        </p15:guide>
        <p15:guide id="5" orient="horz" pos="3203">
          <p15:clr>
            <a:srgbClr val="A4A3A4"/>
          </p15:clr>
        </p15:guide>
        <p15:guide id="6" orient="horz" pos="2614">
          <p15:clr>
            <a:srgbClr val="A4A3A4"/>
          </p15:clr>
        </p15:guide>
        <p15:guide id="7" orient="horz" pos="3430">
          <p15:clr>
            <a:srgbClr val="A4A3A4"/>
          </p15:clr>
        </p15:guide>
        <p15:guide id="8" orient="horz" pos="3113">
          <p15:clr>
            <a:srgbClr val="A4A3A4"/>
          </p15:clr>
        </p15:guide>
        <p15:guide id="9" pos="226">
          <p15:clr>
            <a:srgbClr val="A4A3A4"/>
          </p15:clr>
        </p15:guide>
        <p15:guide id="10" pos="5533">
          <p15:clr>
            <a:srgbClr val="A4A3A4"/>
          </p15:clr>
        </p15:guide>
        <p15:guide id="11" pos="2880">
          <p15:clr>
            <a:srgbClr val="A4A3A4"/>
          </p15:clr>
        </p15:guide>
        <p15:guide id="12" pos="2982">
          <p15:clr>
            <a:srgbClr val="A4A3A4"/>
          </p15:clr>
        </p15:guide>
        <p15:guide id="13" pos="2777">
          <p15:clr>
            <a:srgbClr val="A4A3A4"/>
          </p15:clr>
        </p15:guide>
        <p15:guide id="14" pos="37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5325"/>
    <a:srgbClr val="ED7013"/>
    <a:srgbClr val="F8AB6C"/>
    <a:srgbClr val="F2FB9B"/>
    <a:srgbClr val="FFCCCC"/>
    <a:srgbClr val="4AE420"/>
    <a:srgbClr val="95B63D"/>
    <a:srgbClr val="F95DD8"/>
    <a:srgbClr val="FF6699"/>
    <a:srgbClr val="7D88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A111915-BE36-4E01-A7E5-04B1672EAD32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20" autoAdjust="0"/>
    <p:restoredTop sz="98969" autoAdjust="0"/>
  </p:normalViewPr>
  <p:slideViewPr>
    <p:cSldViewPr snapToObjects="1">
      <p:cViewPr varScale="1">
        <p:scale>
          <a:sx n="76" d="100"/>
          <a:sy n="76" d="100"/>
        </p:scale>
        <p:origin x="1074" y="60"/>
      </p:cViewPr>
      <p:guideLst>
        <p:guide orient="horz" pos="2387"/>
        <p:guide orient="horz" pos="4110"/>
        <p:guide orient="horz" pos="226"/>
        <p:guide orient="horz" pos="3952"/>
        <p:guide orient="horz" pos="3203"/>
        <p:guide orient="horz" pos="2614"/>
        <p:guide orient="horz" pos="3430"/>
        <p:guide orient="horz" pos="3113"/>
        <p:guide pos="226"/>
        <p:guide pos="5533"/>
        <p:guide pos="2880"/>
        <p:guide pos="2982"/>
        <p:guide pos="2777"/>
        <p:guide pos="3709"/>
      </p:guideLst>
    </p:cSldViewPr>
  </p:slideViewPr>
  <p:outlineViewPr>
    <p:cViewPr>
      <p:scale>
        <a:sx n="33" d="100"/>
        <a:sy n="33" d="100"/>
      </p:scale>
      <p:origin x="0" y="44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B8D899-AACA-4799-91FA-16DF82B9327B}" type="datetimeFigureOut">
              <a:rPr lang="ja-JP" altLang="en-US"/>
              <a:pPr/>
              <a:t>2015/1/6</a:t>
            </a:fld>
            <a:endParaRPr lang="en-US" altLang="ja-JP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07F6D3-7A52-4F84-BFF5-67021D9BDF1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2220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dirty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D19C790-A4C4-4789-A1D3-7E391BD2A72A}" type="datetimeFigureOut">
              <a:rPr lang="de-DE"/>
              <a:pPr>
                <a:defRPr/>
              </a:pPr>
              <a:t>06.01.2015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altLang="ja-JP" smtClean="0"/>
              <a:t>Textmasterformate durch Klicken bearbeiten</a:t>
            </a:r>
          </a:p>
          <a:p>
            <a:pPr lvl="1"/>
            <a:r>
              <a:rPr lang="de-DE" altLang="ja-JP" smtClean="0"/>
              <a:t>Zweite Ebene</a:t>
            </a:r>
          </a:p>
          <a:p>
            <a:pPr lvl="2"/>
            <a:r>
              <a:rPr lang="de-DE" altLang="ja-JP" smtClean="0"/>
              <a:t>Dritte Ebene</a:t>
            </a:r>
          </a:p>
          <a:p>
            <a:pPr lvl="3"/>
            <a:r>
              <a:rPr lang="de-DE" altLang="ja-JP" smtClean="0"/>
              <a:t>Vierte Ebene</a:t>
            </a:r>
          </a:p>
          <a:p>
            <a:pPr lvl="4"/>
            <a:r>
              <a:rPr lang="de-DE" altLang="ja-JP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dirty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B92A608E-61A6-4076-8343-6D961E4E47E2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54257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smtClean="0">
              <a:latin typeface="SimHei" pitchFamily="49" charset="-122"/>
              <a:ea typeface="ＭＳ Ｐ明朝" charset="-128"/>
            </a:endParaRPr>
          </a:p>
        </p:txBody>
      </p:sp>
      <p:sp>
        <p:nvSpPr>
          <p:cNvPr id="3174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2692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743767" indent="-286064" defTabSz="902692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4257" indent="-228851" defTabSz="902692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1960" indent="-228851" defTabSz="902692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9663" indent="-228851" defTabSz="902692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7366" indent="-228851" defTabSz="902692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5069" indent="-228851" defTabSz="902692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32772" indent="-228851" defTabSz="902692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90475" indent="-228851" defTabSz="902692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eaLnBrk="1" hangingPunct="1"/>
            <a:fld id="{155DB4EB-1EFE-4E17-BBB8-544C6A17599F}" type="slidenum">
              <a:rPr kumimoji="0" lang="zh-CN" altLang="en-US" sz="1400">
                <a:latin typeface="SimHei" pitchFamily="49" charset="-122"/>
                <a:ea typeface="SimHei" pitchFamily="49" charset="-122"/>
              </a:rPr>
              <a:pPr eaLnBrk="1" hangingPunct="1"/>
              <a:t>1</a:t>
            </a:fld>
            <a:endParaRPr kumimoji="0" lang="en-US" altLang="zh-CN" sz="1400">
              <a:latin typeface="SimHei" pitchFamily="49" charset="-122"/>
              <a:ea typeface="SimHei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9512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228600" y="3124200"/>
            <a:ext cx="8686800" cy="0"/>
          </a:xfrm>
          <a:prstGeom prst="line">
            <a:avLst/>
          </a:prstGeom>
          <a:noFill/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337148"/>
            <a:ext cx="7772400" cy="1143000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3141666"/>
            <a:ext cx="6400800" cy="71913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50CA12-D87E-4E29-A36B-78DBC48CD5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5488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600">
                <a:latin typeface="+mn-ea"/>
                <a:ea typeface="+mn-ea"/>
                <a:cs typeface="Arial" pitchFamily="34" charset="0"/>
              </a:defRPr>
            </a:lvl1pPr>
            <a:lvl2pPr>
              <a:defRPr sz="1400">
                <a:latin typeface="+mn-ea"/>
                <a:ea typeface="+mn-ea"/>
                <a:cs typeface="Arial" pitchFamily="34" charset="0"/>
              </a:defRPr>
            </a:lvl2pPr>
            <a:lvl3pPr>
              <a:defRPr sz="1400">
                <a:latin typeface="+mn-ea"/>
                <a:ea typeface="+mn-ea"/>
                <a:cs typeface="Arial" pitchFamily="34" charset="0"/>
              </a:defRPr>
            </a:lvl3pPr>
            <a:lvl4pPr>
              <a:defRPr sz="1400">
                <a:latin typeface="+mn-ea"/>
                <a:ea typeface="+mn-ea"/>
                <a:cs typeface="Arial" pitchFamily="34" charset="0"/>
              </a:defRPr>
            </a:lvl4pPr>
            <a:lvl5pPr>
              <a:defRPr sz="1400">
                <a:latin typeface="+mn-ea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88D04-6416-416C-8DAF-389DC9E646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3608794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1"/>
            <a:ext cx="861060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916" tIns="43958" rIns="87916" bIns="439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184638" y="6550025"/>
            <a:ext cx="8688266" cy="0"/>
          </a:xfrm>
          <a:prstGeom prst="lin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4639" y="692151"/>
            <a:ext cx="8642838" cy="202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03381" y="64531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mtClean="0">
                <a:latin typeface="Arial" pitchFamily="34" charset="0"/>
                <a:ea typeface="MS UI Gothic" pitchFamily="50" charset="-128"/>
                <a:cs typeface="Arial" pitchFamily="34" charset="0"/>
              </a:defRPr>
            </a:lvl1pPr>
          </a:lstStyle>
          <a:p>
            <a:fld id="{468A2321-9C63-42F6-8E8B-B7AE2DFEC69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 flipH="1">
            <a:off x="184638" y="531813"/>
            <a:ext cx="8688266" cy="0"/>
          </a:xfrm>
          <a:prstGeom prst="lin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ＭＳ Ｐゴシック" pitchFamily="50" charset="-128"/>
              <a:ea typeface="ＭＳ Ｐゴシック" pitchFamily="50" charset="-128"/>
            </a:endParaRPr>
          </a:p>
        </p:txBody>
      </p:sp>
      <p:pic>
        <p:nvPicPr>
          <p:cNvPr id="103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616" y="6572250"/>
            <a:ext cx="1736481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40352" y="135408"/>
            <a:ext cx="1127645" cy="347959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transition>
    <p:cut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879475" rtl="0" eaLnBrk="1" fontAlgn="base" hangingPunct="1">
        <a:spcBef>
          <a:spcPct val="0"/>
        </a:spcBef>
        <a:spcAft>
          <a:spcPct val="0"/>
        </a:spcAft>
        <a:defRPr kumimoji="1" b="1">
          <a:solidFill>
            <a:srgbClr val="003399"/>
          </a:solidFill>
          <a:latin typeface="Arial" pitchFamily="34" charset="0"/>
          <a:ea typeface="メイリオ" pitchFamily="50" charset="-128"/>
          <a:cs typeface="Arial" pitchFamily="34" charset="0"/>
        </a:defRPr>
      </a:lvl1pPr>
      <a:lvl2pPr algn="l" defTabSz="879475" rtl="0" eaLnBrk="1" fontAlgn="base" hangingPunct="1">
        <a:spcBef>
          <a:spcPct val="0"/>
        </a:spcBef>
        <a:spcAft>
          <a:spcPct val="0"/>
        </a:spcAft>
        <a:defRPr kumimoji="1" b="1">
          <a:solidFill>
            <a:srgbClr val="003399"/>
          </a:solidFill>
          <a:latin typeface="Arial" charset="0"/>
          <a:ea typeface="メイリオ" pitchFamily="50" charset="-128"/>
          <a:cs typeface="Arial" charset="0"/>
        </a:defRPr>
      </a:lvl2pPr>
      <a:lvl3pPr algn="l" defTabSz="879475" rtl="0" eaLnBrk="1" fontAlgn="base" hangingPunct="1">
        <a:spcBef>
          <a:spcPct val="0"/>
        </a:spcBef>
        <a:spcAft>
          <a:spcPct val="0"/>
        </a:spcAft>
        <a:defRPr kumimoji="1" b="1">
          <a:solidFill>
            <a:srgbClr val="003399"/>
          </a:solidFill>
          <a:latin typeface="Arial" charset="0"/>
          <a:ea typeface="メイリオ" pitchFamily="50" charset="-128"/>
          <a:cs typeface="Arial" charset="0"/>
        </a:defRPr>
      </a:lvl3pPr>
      <a:lvl4pPr algn="l" defTabSz="879475" rtl="0" eaLnBrk="1" fontAlgn="base" hangingPunct="1">
        <a:spcBef>
          <a:spcPct val="0"/>
        </a:spcBef>
        <a:spcAft>
          <a:spcPct val="0"/>
        </a:spcAft>
        <a:defRPr kumimoji="1" b="1">
          <a:solidFill>
            <a:srgbClr val="003399"/>
          </a:solidFill>
          <a:latin typeface="Arial" charset="0"/>
          <a:ea typeface="メイリオ" pitchFamily="50" charset="-128"/>
          <a:cs typeface="Arial" charset="0"/>
        </a:defRPr>
      </a:lvl4pPr>
      <a:lvl5pPr algn="l" defTabSz="879475" rtl="0" eaLnBrk="1" fontAlgn="base" hangingPunct="1">
        <a:spcBef>
          <a:spcPct val="0"/>
        </a:spcBef>
        <a:spcAft>
          <a:spcPct val="0"/>
        </a:spcAft>
        <a:defRPr kumimoji="1" b="1">
          <a:solidFill>
            <a:srgbClr val="003399"/>
          </a:solidFill>
          <a:latin typeface="Arial" charset="0"/>
          <a:ea typeface="メイリオ" pitchFamily="50" charset="-128"/>
          <a:cs typeface="Arial" charset="0"/>
        </a:defRPr>
      </a:lvl5pPr>
      <a:lvl6pPr marL="457200" algn="l" defTabSz="879475" rtl="0" eaLnBrk="1" fontAlgn="base" hangingPunct="1">
        <a:spcBef>
          <a:spcPct val="0"/>
        </a:spcBef>
        <a:spcAft>
          <a:spcPct val="0"/>
        </a:spcAft>
        <a:defRPr kumimoji="1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6pPr>
      <a:lvl7pPr marL="914400" algn="l" defTabSz="879475" rtl="0" eaLnBrk="1" fontAlgn="base" hangingPunct="1">
        <a:spcBef>
          <a:spcPct val="0"/>
        </a:spcBef>
        <a:spcAft>
          <a:spcPct val="0"/>
        </a:spcAft>
        <a:defRPr kumimoji="1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7pPr>
      <a:lvl8pPr marL="1371600" algn="l" defTabSz="879475" rtl="0" eaLnBrk="1" fontAlgn="base" hangingPunct="1">
        <a:spcBef>
          <a:spcPct val="0"/>
        </a:spcBef>
        <a:spcAft>
          <a:spcPct val="0"/>
        </a:spcAft>
        <a:defRPr kumimoji="1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8pPr>
      <a:lvl9pPr marL="1828800" algn="l" defTabSz="879475" rtl="0" eaLnBrk="1" fontAlgn="base" hangingPunct="1">
        <a:spcBef>
          <a:spcPct val="0"/>
        </a:spcBef>
        <a:spcAft>
          <a:spcPct val="0"/>
        </a:spcAft>
        <a:defRPr kumimoji="1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9pPr>
    </p:titleStyle>
    <p:bodyStyle>
      <a:lvl1pPr marL="265113" indent="-265113" algn="l" defTabSz="879475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kumimoji="1" sz="1600">
          <a:solidFill>
            <a:schemeClr val="tx1"/>
          </a:solidFill>
          <a:latin typeface="+mn-ea"/>
          <a:ea typeface="+mn-ea"/>
          <a:cs typeface="Arial" pitchFamily="34" charset="0"/>
        </a:defRPr>
      </a:lvl1pPr>
      <a:lvl2pPr marL="622300" indent="-177800" algn="l" defTabSz="879475" rtl="0" eaLnBrk="1" fontAlgn="base" hangingPunct="1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ea"/>
          <a:ea typeface="+mn-ea"/>
          <a:cs typeface="Arial" pitchFamily="34" charset="0"/>
        </a:defRPr>
      </a:lvl2pPr>
      <a:lvl3pPr marL="981075" indent="-179388" algn="l" defTabSz="879475" rtl="0" eaLnBrk="1" fontAlgn="base" hangingPunct="1">
        <a:spcBef>
          <a:spcPct val="20000"/>
        </a:spcBef>
        <a:spcAft>
          <a:spcPct val="0"/>
        </a:spcAft>
        <a:buChar char="•"/>
        <a:defRPr kumimoji="1" sz="1400">
          <a:solidFill>
            <a:schemeClr val="tx1"/>
          </a:solidFill>
          <a:latin typeface="+mn-ea"/>
          <a:ea typeface="+mn-ea"/>
          <a:cs typeface="Arial" pitchFamily="34" charset="0"/>
        </a:defRPr>
      </a:lvl3pPr>
      <a:lvl4pPr marL="1338263" indent="-177800" algn="l" defTabSz="879475" rtl="0" eaLnBrk="1" fontAlgn="base" hangingPunct="1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ea"/>
          <a:ea typeface="+mn-ea"/>
          <a:cs typeface="Arial" pitchFamily="34" charset="0"/>
        </a:defRPr>
      </a:lvl4pPr>
      <a:lvl5pPr marL="1709738" indent="-192088" algn="l" defTabSz="879475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ea"/>
          <a:ea typeface="+mn-ea"/>
          <a:cs typeface="Arial" pitchFamily="34" charset="0"/>
        </a:defRPr>
      </a:lvl5pPr>
      <a:lvl6pPr marL="2166938" indent="-192088" algn="l" defTabSz="879475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6pPr>
      <a:lvl7pPr marL="2624138" indent="-192088" algn="l" defTabSz="879475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7pPr>
      <a:lvl8pPr marL="3081338" indent="-192088" algn="l" defTabSz="879475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8pPr>
      <a:lvl9pPr marL="3538538" indent="-192088" algn="l" defTabSz="879475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 bwMode="auto">
          <a:xfrm>
            <a:off x="184639" y="2401888"/>
            <a:ext cx="7948246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16" tIns="43958" rIns="87916" bIns="43958" anchor="ctr"/>
          <a:lstStyle>
            <a:lvl1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rgbClr val="003399"/>
                </a:solidFill>
                <a:latin typeface="Arial" pitchFamily="34" charset="0"/>
                <a:ea typeface="メイリオ" pitchFamily="50" charset="-128"/>
                <a:cs typeface="Arial" pitchFamily="34" charset="0"/>
              </a:defRPr>
            </a:lvl1pPr>
            <a:lvl2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2pPr>
            <a:lvl3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3pPr>
            <a:lvl4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4pPr>
            <a:lvl5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5pPr>
            <a:lvl6pPr marL="4572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6pPr>
            <a:lvl7pPr marL="9144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7pPr>
            <a:lvl8pPr marL="13716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8pPr>
            <a:lvl9pPr marL="18288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9pPr>
          </a:lstStyle>
          <a:p>
            <a:pPr>
              <a:defRPr/>
            </a:pPr>
            <a:r>
              <a:rPr lang="en-US" altLang="ja-JP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CLM</a:t>
            </a:r>
            <a:r>
              <a:rPr lang="ja-JP" altLang="en-US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後の新たな取り組み／（</a:t>
            </a:r>
            <a:r>
              <a:rPr lang="en-US" altLang="ja-JP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English</a:t>
            </a:r>
            <a:r>
              <a:rPr lang="ja-JP" altLang="en-US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）</a:t>
            </a:r>
            <a:r>
              <a:rPr lang="en-US" altLang="ja-JP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New Approach After CLM</a:t>
            </a:r>
            <a:r>
              <a:rPr lang="ja-JP" altLang="en-US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　</a:t>
            </a:r>
            <a:endParaRPr lang="en-US" altLang="ja-JP" kern="0" dirty="0" smtClean="0">
              <a:solidFill>
                <a:schemeClr val="accent6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1547664" y="6021389"/>
            <a:ext cx="7477641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16" tIns="43958" rIns="87916" bIns="43958" anchor="ctr"/>
          <a:lstStyle>
            <a:lvl1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rgbClr val="003399"/>
                </a:solidFill>
                <a:latin typeface="Arial" pitchFamily="34" charset="0"/>
                <a:ea typeface="メイリオ" pitchFamily="50" charset="-128"/>
                <a:cs typeface="Arial" pitchFamily="34" charset="0"/>
              </a:defRPr>
            </a:lvl1pPr>
            <a:lvl2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2pPr>
            <a:lvl3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3pPr>
            <a:lvl4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4pPr>
            <a:lvl5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5pPr>
            <a:lvl6pPr marL="4572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6pPr>
            <a:lvl7pPr marL="9144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7pPr>
            <a:lvl8pPr marL="13716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8pPr>
            <a:lvl9pPr marL="18288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9pPr>
          </a:lstStyle>
          <a:p>
            <a:pPr>
              <a:defRPr/>
            </a:pPr>
            <a:r>
              <a:rPr lang="en-US" altLang="ja-JP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APU</a:t>
            </a:r>
            <a:r>
              <a:rPr lang="ja-JP" altLang="en-US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校友会 ボードチーム／</a:t>
            </a:r>
            <a:r>
              <a:rPr lang="en-US" altLang="ja-JP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APU</a:t>
            </a:r>
            <a:r>
              <a:rPr lang="ja-JP" altLang="en-US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Alumni</a:t>
            </a:r>
            <a:r>
              <a:rPr lang="ja-JP" altLang="en-US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Association</a:t>
            </a:r>
            <a:r>
              <a:rPr lang="ja-JP" altLang="en-US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Board</a:t>
            </a:r>
            <a:r>
              <a:rPr lang="ja-JP" altLang="en-US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team</a:t>
            </a:r>
            <a:endParaRPr lang="en-US" altLang="ja-JP" sz="1800" kern="0" dirty="0">
              <a:solidFill>
                <a:schemeClr val="accent6">
                  <a:lumMod val="50000"/>
                </a:schemeClr>
              </a:solidFill>
              <a:latin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1800" kern="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cs typeface="メイリオ" panose="020B0604030504040204" pitchFamily="50" charset="-128"/>
              </a:rPr>
              <a:t>2014</a:t>
            </a:r>
          </a:p>
        </p:txBody>
      </p:sp>
    </p:spTree>
    <p:extLst>
      <p:ext uri="{BB962C8B-B14F-4D97-AF65-F5344CB8AC3E}">
        <p14:creationId xmlns:p14="http://schemas.microsoft.com/office/powerpoint/2010/main" val="138181320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eaLnBrk="1" hangingPunct="1"/>
            <a:fld id="{9A18383B-508C-4B4A-95AC-2D9E8101C70A}" type="slidenum">
              <a:rPr kumimoji="0" lang="en-US" altLang="ja-JP">
                <a:latin typeface="Arial" charset="0"/>
                <a:ea typeface="MS UI Gothic" pitchFamily="50" charset="-128"/>
                <a:cs typeface="Arial" charset="0"/>
              </a:rPr>
              <a:pPr eaLnBrk="1" hangingPunct="1"/>
              <a:t>2</a:t>
            </a:fld>
            <a:endParaRPr kumimoji="0" lang="en-US" altLang="ja-JP">
              <a:latin typeface="Arial" charset="0"/>
              <a:ea typeface="MS UI Gothic" pitchFamily="50" charset="-128"/>
              <a:cs typeface="Arial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1613" y="2405063"/>
            <a:ext cx="8607669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45713" rIns="0" bIns="45713" anchor="b"/>
          <a:lstStyle/>
          <a:p>
            <a:pPr>
              <a:defRPr/>
            </a:pPr>
            <a:endParaRPr lang="en-US" altLang="ja-JP" sz="1800" b="1" kern="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lang="en-US" altLang="ja-JP" sz="1800" b="1" kern="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18697" y="115888"/>
            <a:ext cx="7948246" cy="379412"/>
          </a:xfrm>
          <a:prstGeom prst="rect">
            <a:avLst/>
          </a:prstGeom>
        </p:spPr>
        <p:txBody>
          <a:bodyPr/>
          <a:lstStyle>
            <a:lvl1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itchFamily="34" charset="0"/>
                <a:ea typeface="メイリオ" pitchFamily="50" charset="-128"/>
                <a:cs typeface="Arial" pitchFamily="34" charset="0"/>
              </a:defRPr>
            </a:lvl1pPr>
            <a:lvl2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2pPr>
            <a:lvl3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3pPr>
            <a:lvl4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4pPr>
            <a:lvl5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5pPr>
            <a:lvl6pPr marL="4572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6pPr>
            <a:lvl7pPr marL="9144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7pPr>
            <a:lvl8pPr marL="13716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8pPr>
            <a:lvl9pPr marL="18288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9pPr>
          </a:lstStyle>
          <a:p>
            <a:pPr>
              <a:defRPr/>
            </a:pPr>
            <a:r>
              <a:rPr lang="ja-JP" altLang="en-US" sz="2000" kern="0" dirty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はじめ</a:t>
            </a:r>
            <a:r>
              <a:rPr lang="ja-JP" altLang="en-US" sz="2000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に／</a:t>
            </a:r>
            <a:r>
              <a:rPr lang="en-US" altLang="ja-JP" sz="2000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Beginning</a:t>
            </a:r>
          </a:p>
          <a:p>
            <a:pPr>
              <a:defRPr/>
            </a:pPr>
            <a:endParaRPr lang="en-US" altLang="ja-JP" sz="2000" kern="0" dirty="0" smtClean="0">
              <a:solidFill>
                <a:schemeClr val="accent6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defRPr/>
            </a:pPr>
            <a:endParaRPr lang="ja-JP" altLang="en-US" sz="2000" kern="0" dirty="0" smtClean="0">
              <a:solidFill>
                <a:schemeClr val="accent6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4638" y="692150"/>
            <a:ext cx="8641374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accent6">
                    <a:lumMod val="50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</a:t>
            </a:r>
            <a:endParaRPr lang="ja-JP" altLang="ja-JP" sz="2000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defRPr/>
            </a:pPr>
            <a:endParaRPr lang="en-US" altLang="ja-JP" sz="2000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149" name="正方形/長方形 6"/>
          <p:cNvSpPr>
            <a:spLocks noChangeArrowheads="1"/>
          </p:cNvSpPr>
          <p:nvPr/>
        </p:nvSpPr>
        <p:spPr bwMode="auto">
          <a:xfrm>
            <a:off x="244566" y="836712"/>
            <a:ext cx="8765931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日本語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</a:p>
          <a:p>
            <a:pPr eaLnBrk="1" hangingPunct="1">
              <a:buFont typeface="Arial" charset="0"/>
              <a:buNone/>
            </a:pP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2014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8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月に開催された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Chapter Leaders Meeting(CLM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）では、</a:t>
            </a: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r>
              <a:rPr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様々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なアジェンダについて、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Chapter Leaders(CL)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と意見交換をすることができました。</a:t>
            </a: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CLM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を受け、ボードチーム</a:t>
            </a:r>
            <a:r>
              <a:rPr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で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は新たな取り組みを実施していきます。</a:t>
            </a: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本資料では、</a:t>
            </a: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今後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の新たな取り組み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をご説明します。</a:t>
            </a: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英語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At the Chapter Leaders Meeting (CLM) held in August 2014, we were able to discuss and exchange opinions with Chapter Leaders (CL) regarding various  agenda.</a:t>
            </a:r>
          </a:p>
          <a:p>
            <a:pPr eaLnBrk="1" hangingPunct="1">
              <a:buFont typeface="Arial" charset="0"/>
              <a:buNone/>
            </a:pPr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Following CLM, Board Team will start to implement new plans.</a:t>
            </a:r>
          </a:p>
          <a:p>
            <a:pPr eaLnBrk="1" hangingPunct="1">
              <a:buFont typeface="Arial" charset="0"/>
              <a:buNone/>
            </a:pP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buFont typeface="Arial" charset="0"/>
              <a:buNone/>
            </a:pP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We would like to explain more about our approaches from now on in this material. </a:t>
            </a:r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/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/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/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/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/>
            <a:endParaRPr lang="en-US" altLang="ja-JP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958872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eaLnBrk="1" hangingPunct="1"/>
            <a:fld id="{9A18383B-508C-4B4A-95AC-2D9E8101C70A}" type="slidenum">
              <a:rPr kumimoji="0" lang="en-US" altLang="ja-JP">
                <a:latin typeface="Arial" charset="0"/>
                <a:ea typeface="MS UI Gothic" pitchFamily="50" charset="-128"/>
                <a:cs typeface="Arial" charset="0"/>
              </a:rPr>
              <a:pPr eaLnBrk="1" hangingPunct="1"/>
              <a:t>3</a:t>
            </a:fld>
            <a:endParaRPr kumimoji="0" lang="en-US" altLang="ja-JP">
              <a:latin typeface="Arial" charset="0"/>
              <a:ea typeface="MS UI Gothic" pitchFamily="50" charset="-128"/>
              <a:cs typeface="Arial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1613" y="2405063"/>
            <a:ext cx="8607669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45713" rIns="0" bIns="45713" anchor="b"/>
          <a:lstStyle/>
          <a:p>
            <a:pPr>
              <a:defRPr/>
            </a:pPr>
            <a:endParaRPr lang="en-US" altLang="ja-JP" sz="1800" b="1" kern="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lang="en-US" altLang="ja-JP" sz="1800" b="1" kern="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18697" y="115888"/>
            <a:ext cx="7948246" cy="379412"/>
          </a:xfrm>
          <a:prstGeom prst="rect">
            <a:avLst/>
          </a:prstGeom>
        </p:spPr>
        <p:txBody>
          <a:bodyPr/>
          <a:lstStyle>
            <a:lvl1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itchFamily="34" charset="0"/>
                <a:ea typeface="メイリオ" pitchFamily="50" charset="-128"/>
                <a:cs typeface="Arial" pitchFamily="34" charset="0"/>
              </a:defRPr>
            </a:lvl1pPr>
            <a:lvl2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2pPr>
            <a:lvl3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3pPr>
            <a:lvl4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4pPr>
            <a:lvl5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5pPr>
            <a:lvl6pPr marL="4572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6pPr>
            <a:lvl7pPr marL="9144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7pPr>
            <a:lvl8pPr marL="13716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8pPr>
            <a:lvl9pPr marL="18288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9pPr>
          </a:lstStyle>
          <a:p>
            <a:pPr>
              <a:defRPr/>
            </a:pPr>
            <a:r>
              <a:rPr lang="ja-JP" altLang="en-US" sz="2000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エグゼクティブサマリ（日本語）</a:t>
            </a:r>
            <a:endParaRPr lang="en-US" altLang="ja-JP" sz="2000" kern="0" dirty="0" smtClean="0">
              <a:solidFill>
                <a:schemeClr val="accent6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defRPr/>
            </a:pPr>
            <a:endParaRPr lang="ja-JP" altLang="en-US" sz="2000" kern="0" dirty="0" smtClean="0">
              <a:solidFill>
                <a:schemeClr val="accent6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4638" y="692150"/>
            <a:ext cx="8641374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accent6">
                    <a:lumMod val="50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</a:t>
            </a:r>
            <a:endParaRPr lang="ja-JP" altLang="ja-JP" sz="2000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defRPr/>
            </a:pPr>
            <a:endParaRPr lang="en-US" altLang="ja-JP" sz="2000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234088"/>
              </p:ext>
            </p:extLst>
          </p:nvPr>
        </p:nvGraphicFramePr>
        <p:xfrm>
          <a:off x="184638" y="1432664"/>
          <a:ext cx="8871843" cy="4843690"/>
        </p:xfrm>
        <a:graphic>
          <a:graphicData uri="http://schemas.openxmlformats.org/drawingml/2006/table">
            <a:tbl>
              <a:tblPr>
                <a:tableStyleId>{5A111915-BE36-4E01-A7E5-04B1672EAD32}</a:tableStyleId>
              </a:tblPr>
              <a:tblGrid>
                <a:gridCol w="1527027"/>
                <a:gridCol w="1008112"/>
                <a:gridCol w="4176464"/>
                <a:gridCol w="2160240"/>
              </a:tblGrid>
              <a:tr h="354695"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Before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新しい取り組み</a:t>
                      </a:r>
                      <a:endParaRPr 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資料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650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ビジョン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ビジョンを明確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に定めた。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1.APU</a:t>
                      </a:r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校友会のビジョン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032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ミーティング形式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CLM</a:t>
                      </a:r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を開催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より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効率的な会議を実施する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ため、</a:t>
                      </a:r>
                      <a:r>
                        <a:rPr lang="en-US" altLang="ja-JP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CLM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よりも小さい単位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のミーティングの場（</a:t>
                      </a:r>
                      <a:r>
                        <a:rPr lang="en-US" altLang="ja-JP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RLM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）を設けた。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2.RLM</a:t>
                      </a:r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の開催について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032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ボードと</a:t>
                      </a:r>
                      <a:r>
                        <a:rPr lang="en-US" altLang="ja-JP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</a:t>
                      </a:r>
                      <a:r>
                        <a:rPr lang="ja-JP" altLang="en-US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のコミュニケーション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・代表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が</a:t>
                      </a:r>
                      <a:r>
                        <a:rPr lang="en-US" altLang="ja-JP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と直接コミュニケーション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を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取り対話する。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/>
                      </a:r>
                      <a:b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</a:b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・ミーティング形式を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変更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し、意見交換をし易くした。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</a:t>
                      </a:r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2.RLM</a:t>
                      </a:r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の開催について）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032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</a:t>
                      </a:r>
                      <a:r>
                        <a:rPr lang="ja-JP" altLang="en-US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運営の</a:t>
                      </a:r>
                      <a:r>
                        <a:rPr lang="ja-JP" altLang="en-US" sz="120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マニュアル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CLM</a:t>
                      </a:r>
                      <a:r>
                        <a:rPr lang="ja-JP" alt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で説明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</a:t>
                      </a:r>
                      <a:r>
                        <a:rPr lang="en-US" altLang="ja-JP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Skype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によるガイダンスを複数回実施する。</a:t>
                      </a:r>
                      <a:b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</a:b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・マニュアルを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改訂中（</a:t>
                      </a:r>
                      <a:r>
                        <a:rPr lang="en-US" altLang="ja-JP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2015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年に発行）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650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</a:t>
                      </a:r>
                      <a:r>
                        <a:rPr lang="ja-JP" altLang="en-US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運営のサポート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「校友会活用のメリット」の資料を作成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3.APU</a:t>
                      </a:r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校友会活用のメリット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469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予算情報の開示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年度末に共有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四半期に一度、予算の状況を</a:t>
                      </a:r>
                      <a:r>
                        <a:rPr lang="en-US" altLang="ja-JP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HP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上で共有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032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その他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校友会全体の活動をより円滑をすること／組織に厚みを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持たせることを</a:t>
                      </a:r>
                      <a:r>
                        <a:rPr lang="ja-JP" altLang="en-US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目的に、アシストチームを設置する。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4.Assist Team</a:t>
                      </a:r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の設立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84638" y="692150"/>
            <a:ext cx="8641374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新しい取り組み</a:t>
            </a: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の一覧です。</a:t>
            </a:r>
            <a:endParaRPr lang="en-US" altLang="ja-JP" b="1" dirty="0" smtClean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defRPr/>
            </a:pP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各施策の詳細は、別紙資料をご参照ください。</a:t>
            </a:r>
            <a:r>
              <a:rPr lang="ja-JP" altLang="en-US" dirty="0">
                <a:solidFill>
                  <a:schemeClr val="accent6">
                    <a:lumMod val="50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endParaRPr lang="ja-JP" altLang="ja-JP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defRPr/>
            </a:pPr>
            <a:endParaRPr lang="en-US" altLang="ja-JP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689124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eaLnBrk="1" hangingPunct="1"/>
            <a:fld id="{9A18383B-508C-4B4A-95AC-2D9E8101C70A}" type="slidenum">
              <a:rPr kumimoji="0" lang="en-US" altLang="ja-JP">
                <a:latin typeface="Arial" charset="0"/>
                <a:ea typeface="MS UI Gothic" pitchFamily="50" charset="-128"/>
                <a:cs typeface="Arial" charset="0"/>
              </a:rPr>
              <a:pPr eaLnBrk="1" hangingPunct="1"/>
              <a:t>4</a:t>
            </a:fld>
            <a:endParaRPr kumimoji="0" lang="en-US" altLang="ja-JP">
              <a:latin typeface="Arial" charset="0"/>
              <a:ea typeface="MS UI Gothic" pitchFamily="50" charset="-128"/>
              <a:cs typeface="Arial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1613" y="2405063"/>
            <a:ext cx="8607669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45713" rIns="0" bIns="45713" anchor="b"/>
          <a:lstStyle/>
          <a:p>
            <a:pPr>
              <a:defRPr/>
            </a:pPr>
            <a:endParaRPr lang="en-US" altLang="ja-JP" sz="1800" b="1" kern="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lang="en-US" altLang="ja-JP" sz="1800" b="1" kern="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18697" y="115888"/>
            <a:ext cx="7948246" cy="379412"/>
          </a:xfrm>
          <a:prstGeom prst="rect">
            <a:avLst/>
          </a:prstGeom>
        </p:spPr>
        <p:txBody>
          <a:bodyPr/>
          <a:lstStyle>
            <a:lvl1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itchFamily="34" charset="0"/>
                <a:ea typeface="メイリオ" pitchFamily="50" charset="-128"/>
                <a:cs typeface="Arial" pitchFamily="34" charset="0"/>
              </a:defRPr>
            </a:lvl1pPr>
            <a:lvl2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2pPr>
            <a:lvl3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3pPr>
            <a:lvl4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4pPr>
            <a:lvl5pPr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charset="0"/>
                <a:ea typeface="メイリオ" pitchFamily="50" charset="-128"/>
                <a:cs typeface="Arial" charset="0"/>
              </a:defRPr>
            </a:lvl5pPr>
            <a:lvl6pPr marL="4572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6pPr>
            <a:lvl7pPr marL="9144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7pPr>
            <a:lvl8pPr marL="13716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8pPr>
            <a:lvl9pPr marL="1828800" algn="l" defTabSz="879475" rtl="0" eaLnBrk="1" fontAlgn="base" hangingPunct="1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9pPr>
          </a:lstStyle>
          <a:p>
            <a:pPr>
              <a:defRPr/>
            </a:pPr>
            <a:r>
              <a:rPr lang="en-US" altLang="ja-JP" sz="2000" kern="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Executive Summary</a:t>
            </a:r>
            <a:endParaRPr lang="ja-JP" altLang="en-US" sz="2000" kern="0" dirty="0" smtClean="0">
              <a:solidFill>
                <a:schemeClr val="accent6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4638" y="692150"/>
            <a:ext cx="8641374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accent6">
                    <a:lumMod val="50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</a:t>
            </a:r>
            <a:endParaRPr lang="ja-JP" altLang="ja-JP" sz="2000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defRPr/>
            </a:pPr>
            <a:endParaRPr lang="en-US" altLang="ja-JP" sz="2000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826500"/>
              </p:ext>
            </p:extLst>
          </p:nvPr>
        </p:nvGraphicFramePr>
        <p:xfrm>
          <a:off x="184638" y="1432664"/>
          <a:ext cx="8871843" cy="5094758"/>
        </p:xfrm>
        <a:graphic>
          <a:graphicData uri="http://schemas.openxmlformats.org/drawingml/2006/table">
            <a:tbl>
              <a:tblPr>
                <a:tableStyleId>{5A111915-BE36-4E01-A7E5-04B1672EAD32}</a:tableStyleId>
              </a:tblPr>
              <a:tblGrid>
                <a:gridCol w="1527027"/>
                <a:gridCol w="1008112"/>
                <a:gridCol w="4176464"/>
                <a:gridCol w="2160240"/>
              </a:tblGrid>
              <a:tr h="354695"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Before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 approach </a:t>
                      </a:r>
                      <a:endParaRPr 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Material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650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Vision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Vision is clearly decided.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kern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メイリオ" panose="020B0604030504040204" pitchFamily="50" charset="-128"/>
                          <a:cs typeface="メイリオ" panose="020B0604030504040204" pitchFamily="50" charset="-128"/>
                        </a:rPr>
                        <a:t>1.APU</a:t>
                      </a:r>
                      <a:r>
                        <a:rPr lang="ja-JP" altLang="en-US" sz="1050" kern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altLang="ja-JP" sz="1050" kern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メイリオ" panose="020B0604030504040204" pitchFamily="50" charset="-128"/>
                          <a:cs typeface="メイリオ" panose="020B0604030504040204" pitchFamily="50" charset="-128"/>
                        </a:rPr>
                        <a:t>Alumni</a:t>
                      </a:r>
                      <a:r>
                        <a:rPr lang="ja-JP" altLang="en-US" sz="1050" kern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altLang="ja-JP" sz="1050" kern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メイリオ" panose="020B0604030504040204" pitchFamily="50" charset="-128"/>
                          <a:cs typeface="メイリオ" panose="020B0604030504040204" pitchFamily="50" charset="-128"/>
                        </a:rPr>
                        <a:t>Association’s vision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032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Meeting format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Held CLM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 order</a:t>
                      </a:r>
                      <a:r>
                        <a:rPr lang="en-US" altLang="ja-JP" sz="1200" b="1" i="0" u="none" strike="noStrike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to carry out more effective meetings, RLM-meetings with smaller scale than CLM, are created.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2. About holding RLM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032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Communication between</a:t>
                      </a:r>
                      <a:r>
                        <a:rPr lang="en-US" altLang="ja-JP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Board and C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Chairperson </a:t>
                      </a:r>
                      <a:r>
                        <a:rPr lang="en-US" altLang="ja-JP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will talk</a:t>
                      </a:r>
                      <a:r>
                        <a:rPr lang="en-US" altLang="ja-JP" sz="1200" b="1" u="none" strike="noStrike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directly to C.</a:t>
                      </a:r>
                    </a:p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Changed</a:t>
                      </a:r>
                      <a:r>
                        <a:rPr lang="en-US" altLang="ja-JP" sz="1200" b="1" i="0" u="none" strike="noStrike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the meeting format to make members feel easier to conduct exchange of opinions. 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(2. About holding RLM)</a:t>
                      </a:r>
                      <a:endParaRPr lang="ja-JP" alt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032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Manual for C’s management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Explain at CLM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Hold several</a:t>
                      </a:r>
                      <a:r>
                        <a:rPr lang="en-US" altLang="ja-JP" sz="1200" b="1" u="none" strike="noStrike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guidance via Skype.</a:t>
                      </a:r>
                    </a:p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Editing manual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</a:t>
                      </a:r>
                      <a:r>
                        <a:rPr lang="en-US" altLang="ja-JP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Publish in 2015.</a:t>
                      </a:r>
                      <a:r>
                        <a:rPr lang="ja-JP" altLang="en-US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）</a:t>
                      </a:r>
                      <a:endParaRPr lang="ja-JP" altLang="en-US" sz="1200" b="1" i="0" u="none" strike="noStrike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650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C’s management support 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Make materials about “The merits of Alumni Association’s activities”.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3. The merits of Alumni Association’s activities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4695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Disclosure of </a:t>
                      </a:r>
                      <a:r>
                        <a:rPr lang="en-US" altLang="ja-JP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budget information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Share at the end</a:t>
                      </a:r>
                      <a:r>
                        <a:rPr lang="en-US" altLang="ja-JP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of the year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Share budget information on HP once a quarter.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032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Others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7962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2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Establish</a:t>
                      </a:r>
                      <a:r>
                        <a:rPr lang="en-US" altLang="ja-JP" sz="1200" b="1" i="0" u="none" strike="noStrike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Assist Team with the purpose t</a:t>
                      </a:r>
                      <a:r>
                        <a:rPr lang="en-US" altLang="ja-JP" sz="12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 make activities</a:t>
                      </a:r>
                      <a:r>
                        <a:rPr lang="en-US" altLang="ja-JP" sz="1200" b="1" i="0" u="none" strike="noStrike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conducted by Alumni Association become more and more smooth and to increase the profundity of the association</a:t>
                      </a:r>
                      <a:endParaRPr lang="ja-JP" altLang="en-US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4. Establishment</a:t>
                      </a:r>
                      <a:r>
                        <a:rPr lang="en-US" altLang="ja-JP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of </a:t>
                      </a:r>
                      <a:r>
                        <a:rPr lang="en-US" altLang="ja-JP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Assist Team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7962" marT="7962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84638" y="692150"/>
            <a:ext cx="8641374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accent6">
                    <a:lumMod val="50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endParaRPr lang="ja-JP" altLang="ja-JP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defRPr/>
            </a:pPr>
            <a:endParaRPr lang="en-US" altLang="ja-JP" dirty="0">
              <a:solidFill>
                <a:schemeClr val="accent6">
                  <a:lumMod val="50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 bwMode="auto">
          <a:xfrm>
            <a:off x="184638" y="692150"/>
            <a:ext cx="73396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altLang="ja-JP" sz="1600" b="1" dirty="0" smtClean="0">
                <a:latin typeface="MS UI Gothic" pitchFamily="50" charset="-128"/>
                <a:ea typeface="MS UI Gothic" pitchFamily="50" charset="-128"/>
              </a:rPr>
              <a:t>Below is the list of the </a:t>
            </a:r>
            <a:r>
              <a:rPr lang="en-US" altLang="ja-JP" sz="1600" b="1" dirty="0" smtClean="0">
                <a:solidFill>
                  <a:srgbClr val="FF0000"/>
                </a:solidFill>
                <a:latin typeface="MS UI Gothic" pitchFamily="50" charset="-128"/>
                <a:ea typeface="MS UI Gothic" pitchFamily="50" charset="-128"/>
              </a:rPr>
              <a:t>new approaches</a:t>
            </a:r>
          </a:p>
          <a:p>
            <a:r>
              <a:rPr lang="en-US" altLang="ja-JP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S UI Gothic" pitchFamily="50" charset="-128"/>
                <a:ea typeface="MS UI Gothic" pitchFamily="50" charset="-128"/>
              </a:rPr>
              <a:t>For more details about each  policy, please read the specific materials printed in a separate sheet.</a:t>
            </a:r>
            <a:r>
              <a:rPr lang="en-US" altLang="ja-JP" sz="1600" b="1" dirty="0" smtClean="0">
                <a:solidFill>
                  <a:srgbClr val="FF0000"/>
                </a:solidFill>
                <a:latin typeface="MS UI Gothic" pitchFamily="50" charset="-128"/>
                <a:ea typeface="MS UI Gothic" pitchFamily="50" charset="-128"/>
              </a:rPr>
              <a:t>  </a:t>
            </a:r>
            <a:endParaRPr kumimoji="1" lang="ja-JP" altLang="en-US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MS UI Gothic" pitchFamily="50" charset="-128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071884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SFuOMJDk0mXKWLM3XpNI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SFuOMJDk0mXKWLM3XpN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SFuOMJDk0mXKWLM3XpNIw"/>
</p:tagLst>
</file>

<file path=ppt/theme/theme1.xml><?xml version="1.0" encoding="utf-8"?>
<a:theme xmlns:a="http://schemas.openxmlformats.org/drawingml/2006/main" name="APU Alumni">
  <a:themeElements>
    <a:clrScheme name="3_JJ Division 企画Ｇ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JJ Division 企画Ｇ">
      <a:majorFont>
        <a:latin typeface="MS UI Gothic"/>
        <a:ea typeface="MS UI Gothic"/>
        <a:cs typeface=""/>
      </a:majorFont>
      <a:minorFont>
        <a:latin typeface="MS UI Gothic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rnd">
          <a:solidFill>
            <a:schemeClr val="accent6">
              <a:lumMod val="50000"/>
            </a:schemeClr>
          </a:solidFill>
          <a:miter lim="800000"/>
          <a:headEnd/>
          <a:tailEnd/>
        </a:ln>
      </a:spPr>
      <a:bodyPr wrap="square" anchor="ctr">
        <a:spAutoFit/>
      </a:bodyPr>
      <a:lstStyle>
        <a:defPPr>
          <a:defRPr sz="1800" dirty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spDef>
    <a:lnDef>
      <a:spPr bwMode="auto">
        <a:noFill/>
        <a:ln w="9525">
          <a:solidFill>
            <a:schemeClr val="tx1"/>
          </a:solidFill>
          <a:miter lim="800000"/>
          <a:headEnd/>
          <a:tailEnd type="none" w="med" len="med"/>
        </a:ln>
      </a:spPr>
      <a:bodyPr/>
      <a:lstStyle/>
    </a:lnDef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1400" dirty="0" smtClean="0">
            <a:latin typeface="MS UI Gothic" pitchFamily="50" charset="-128"/>
            <a:ea typeface="MS UI Gothic" pitchFamily="50" charset="-128"/>
          </a:defRPr>
        </a:defPPr>
      </a:lstStyle>
    </a:txDef>
  </a:objectDefaults>
  <a:extraClrSchemeLst>
    <a:extraClrScheme>
      <a:clrScheme name="3_JJ Division 企画Ｇ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JJ Division 企画Ｇ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JJ Division 企画Ｇ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JJ Division 企画Ｇ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JJ Division 企画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JJ Division 企画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JJ Division 企画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APU校友会活用のメリット141020</Template>
  <TotalTime>1412</TotalTime>
  <Words>540</Words>
  <Application>Microsoft Office PowerPoint</Application>
  <PresentationFormat>画面に合わせる (4:3)</PresentationFormat>
  <Paragraphs>93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ＭＳ Ｐゴシック</vt:lpstr>
      <vt:lpstr>ＭＳ Ｐ明朝</vt:lpstr>
      <vt:lpstr>MS UI Gothic</vt:lpstr>
      <vt:lpstr>SimHei</vt:lpstr>
      <vt:lpstr>メイリオ</vt:lpstr>
      <vt:lpstr>Arial</vt:lpstr>
      <vt:lpstr>Calibri</vt:lpstr>
      <vt:lpstr>APU Alumni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>Jens Kehm</Manager>
  <Company>Heraeus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Vision of APU Alumni Association</dc:title>
  <dc:creator>Huang, Michelle</dc:creator>
  <cp:lastModifiedBy>篠崎　裕二</cp:lastModifiedBy>
  <cp:revision>81</cp:revision>
  <cp:lastPrinted>2014-12-22T08:21:03Z</cp:lastPrinted>
  <dcterms:created xsi:type="dcterms:W3CDTF">2014-07-24T14:23:56Z</dcterms:created>
  <dcterms:modified xsi:type="dcterms:W3CDTF">2015-01-06T01:00:14Z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107</vt:i4>
  </property>
  <property fmtid="{D5CDD505-2E9C-101B-9397-08002B2CF9AE}" pid="3" name="Abschlussdatum">
    <vt:lpwstr>Date</vt:lpwstr>
  </property>
  <property fmtid="{D5CDD505-2E9C-101B-9397-08002B2CF9AE}" pid="4" name="Abteilung">
    <vt:lpwstr>Department</vt:lpwstr>
  </property>
</Properties>
</file>