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2"/>
  </p:notesMasterIdLst>
  <p:handoutMasterIdLst>
    <p:handoutMasterId r:id="rId23"/>
  </p:handoutMasterIdLst>
  <p:sldIdLst>
    <p:sldId id="297" r:id="rId2"/>
    <p:sldId id="326" r:id="rId3"/>
    <p:sldId id="328" r:id="rId4"/>
    <p:sldId id="299" r:id="rId5"/>
    <p:sldId id="325" r:id="rId6"/>
    <p:sldId id="261" r:id="rId7"/>
    <p:sldId id="301" r:id="rId8"/>
    <p:sldId id="323" r:id="rId9"/>
    <p:sldId id="324" r:id="rId10"/>
    <p:sldId id="304" r:id="rId11"/>
    <p:sldId id="262" r:id="rId12"/>
    <p:sldId id="313" r:id="rId13"/>
    <p:sldId id="310" r:id="rId14"/>
    <p:sldId id="307" r:id="rId15"/>
    <p:sldId id="330" r:id="rId16"/>
    <p:sldId id="302" r:id="rId17"/>
    <p:sldId id="305" r:id="rId18"/>
    <p:sldId id="311" r:id="rId19"/>
    <p:sldId id="314" r:id="rId20"/>
    <p:sldId id="331" r:id="rId21"/>
  </p:sldIdLst>
  <p:sldSz cx="9144000" cy="6858000" type="screen4x3"/>
  <p:notesSz cx="6805613" cy="9939338"/>
  <p:custDataLst>
    <p:tags r:id="rId24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226">
          <p15:clr>
            <a:srgbClr val="A4A3A4"/>
          </p15:clr>
        </p15:guide>
        <p15:guide id="4" orient="horz" pos="3952">
          <p15:clr>
            <a:srgbClr val="A4A3A4"/>
          </p15:clr>
        </p15:guide>
        <p15:guide id="5" orient="horz" pos="3203">
          <p15:clr>
            <a:srgbClr val="A4A3A4"/>
          </p15:clr>
        </p15:guide>
        <p15:guide id="6" orient="horz" pos="2614">
          <p15:clr>
            <a:srgbClr val="A4A3A4"/>
          </p15:clr>
        </p15:guide>
        <p15:guide id="7" orient="horz" pos="3430">
          <p15:clr>
            <a:srgbClr val="A4A3A4"/>
          </p15:clr>
        </p15:guide>
        <p15:guide id="8" orient="horz" pos="3113">
          <p15:clr>
            <a:srgbClr val="A4A3A4"/>
          </p15:clr>
        </p15:guide>
        <p15:guide id="9" pos="226">
          <p15:clr>
            <a:srgbClr val="A4A3A4"/>
          </p15:clr>
        </p15:guide>
        <p15:guide id="10" pos="5533">
          <p15:clr>
            <a:srgbClr val="A4A3A4"/>
          </p15:clr>
        </p15:guide>
        <p15:guide id="11" pos="2880">
          <p15:clr>
            <a:srgbClr val="A4A3A4"/>
          </p15:clr>
        </p15:guide>
        <p15:guide id="12" pos="2982">
          <p15:clr>
            <a:srgbClr val="A4A3A4"/>
          </p15:clr>
        </p15:guide>
        <p15:guide id="13" pos="2777">
          <p15:clr>
            <a:srgbClr val="A4A3A4"/>
          </p15:clr>
        </p15:guide>
        <p15:guide id="14" pos="37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25"/>
    <a:srgbClr val="ED7013"/>
    <a:srgbClr val="F8AB6C"/>
    <a:srgbClr val="F2FB9B"/>
    <a:srgbClr val="FFCCCC"/>
    <a:srgbClr val="4AE420"/>
    <a:srgbClr val="95B63D"/>
    <a:srgbClr val="F95DD8"/>
    <a:srgbClr val="FF6699"/>
    <a:srgbClr val="7D8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0" autoAdjust="0"/>
    <p:restoredTop sz="98969" autoAdjust="0"/>
  </p:normalViewPr>
  <p:slideViewPr>
    <p:cSldViewPr snapToObjects="1">
      <p:cViewPr varScale="1">
        <p:scale>
          <a:sx n="76" d="100"/>
          <a:sy n="76" d="100"/>
        </p:scale>
        <p:origin x="1074" y="54"/>
      </p:cViewPr>
      <p:guideLst>
        <p:guide orient="horz" pos="2387"/>
        <p:guide orient="horz" pos="4110"/>
        <p:guide orient="horz" pos="226"/>
        <p:guide orient="horz" pos="3952"/>
        <p:guide orient="horz" pos="3203"/>
        <p:guide orient="horz" pos="2614"/>
        <p:guide orient="horz" pos="3430"/>
        <p:guide orient="horz" pos="3113"/>
        <p:guide pos="226"/>
        <p:guide pos="5533"/>
        <p:guide pos="2880"/>
        <p:guide pos="2982"/>
        <p:guide pos="2777"/>
        <p:guide pos="3709"/>
      </p:guideLst>
    </p:cSldViewPr>
  </p:slideViewPr>
  <p:outlineViewPr>
    <p:cViewPr>
      <p:scale>
        <a:sx n="33" d="100"/>
        <a:sy n="33" d="100"/>
      </p:scale>
      <p:origin x="0" y="44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B8D899-AACA-4799-91FA-16DF82B9327B}" type="datetimeFigureOut">
              <a:rPr lang="ja-JP" altLang="en-US"/>
              <a:pPr/>
              <a:t>2015/1/6</a:t>
            </a:fld>
            <a:endParaRPr lang="en-US" altLang="ja-JP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07F6D3-7A52-4F84-BFF5-67021D9BDF1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2220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D19C790-A4C4-4789-A1D3-7E391BD2A72A}" type="datetimeFigureOut">
              <a:rPr lang="de-DE"/>
              <a:pPr>
                <a:defRPr/>
              </a:pPr>
              <a:t>06.01.2015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ja-JP" smtClean="0"/>
              <a:t>Textmasterformate durch Klicken bearbeiten</a:t>
            </a:r>
          </a:p>
          <a:p>
            <a:pPr lvl="1"/>
            <a:r>
              <a:rPr lang="de-DE" altLang="ja-JP" smtClean="0"/>
              <a:t>Zweite Ebene</a:t>
            </a:r>
          </a:p>
          <a:p>
            <a:pPr lvl="2"/>
            <a:r>
              <a:rPr lang="de-DE" altLang="ja-JP" smtClean="0"/>
              <a:t>Dritte Ebene</a:t>
            </a:r>
          </a:p>
          <a:p>
            <a:pPr lvl="3"/>
            <a:r>
              <a:rPr lang="de-DE" altLang="ja-JP" smtClean="0"/>
              <a:t>Vierte Ebene</a:t>
            </a:r>
          </a:p>
          <a:p>
            <a:pPr lvl="4"/>
            <a:r>
              <a:rPr lang="de-DE" altLang="ja-JP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dirty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92A608E-61A6-4076-8343-6D961E4E47E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257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>
              <a:latin typeface="SimHei" pitchFamily="49" charset="-122"/>
              <a:ea typeface="ＭＳ Ｐ明朝" charset="-128"/>
            </a:endParaRPr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2692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3767" indent="-286064" defTabSz="902692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4257" indent="-228851" defTabSz="902692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1960" indent="-228851" defTabSz="902692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9663" indent="-228851" defTabSz="902692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7366" indent="-228851" defTabSz="902692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5069" indent="-228851" defTabSz="902692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32772" indent="-228851" defTabSz="902692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90475" indent="-228851" defTabSz="902692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fld id="{155DB4EB-1EFE-4E17-BBB8-544C6A17599F}" type="slidenum">
              <a:rPr kumimoji="0" lang="zh-CN" altLang="en-US" sz="1400">
                <a:latin typeface="SimHei" pitchFamily="49" charset="-122"/>
                <a:ea typeface="SimHei" pitchFamily="49" charset="-122"/>
              </a:rPr>
              <a:pPr eaLnBrk="1" hangingPunct="1"/>
              <a:t>1</a:t>
            </a:fld>
            <a:endParaRPr kumimoji="0" lang="en-US" altLang="zh-CN" sz="140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0881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2692" eaLnBrk="0" hangingPunct="0">
              <a:spcBef>
                <a:spcPct val="30000"/>
              </a:spcBef>
              <a:defRPr kumimoji="1" sz="14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1pPr>
            <a:lvl2pPr marL="743767" indent="-286064" defTabSz="902692" eaLnBrk="0" hangingPunct="0">
              <a:spcBef>
                <a:spcPct val="30000"/>
              </a:spcBef>
              <a:defRPr kumimoji="1" sz="14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2pPr>
            <a:lvl3pPr marL="1144257" indent="-228851" defTabSz="902692" eaLnBrk="0" hangingPunct="0">
              <a:spcBef>
                <a:spcPct val="30000"/>
              </a:spcBef>
              <a:defRPr kumimoji="1" sz="1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3pPr>
            <a:lvl4pPr marL="1601960" indent="-228851" defTabSz="902692" eaLnBrk="0" hangingPunct="0">
              <a:spcBef>
                <a:spcPct val="30000"/>
              </a:spcBef>
              <a:defRPr kumimoji="1" sz="1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4pPr>
            <a:lvl5pPr marL="2059663" indent="-228851" defTabSz="902692" eaLnBrk="0" hangingPunct="0">
              <a:spcBef>
                <a:spcPct val="30000"/>
              </a:spcBef>
              <a:defRPr kumimoji="1" sz="3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5pPr>
            <a:lvl6pPr marL="2517366" indent="-228851" defTabSz="902692" eaLnBrk="0" fontAlgn="base" hangingPunct="0">
              <a:spcBef>
                <a:spcPct val="30000"/>
              </a:spcBef>
              <a:spcAft>
                <a:spcPct val="0"/>
              </a:spcAft>
              <a:defRPr kumimoji="1" sz="3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6pPr>
            <a:lvl7pPr marL="2975069" indent="-228851" defTabSz="902692" eaLnBrk="0" fontAlgn="base" hangingPunct="0">
              <a:spcBef>
                <a:spcPct val="30000"/>
              </a:spcBef>
              <a:spcAft>
                <a:spcPct val="0"/>
              </a:spcAft>
              <a:defRPr kumimoji="1" sz="3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7pPr>
            <a:lvl8pPr marL="3432772" indent="-228851" defTabSz="902692" eaLnBrk="0" fontAlgn="base" hangingPunct="0">
              <a:spcBef>
                <a:spcPct val="30000"/>
              </a:spcBef>
              <a:spcAft>
                <a:spcPct val="0"/>
              </a:spcAft>
              <a:defRPr kumimoji="1" sz="3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8pPr>
            <a:lvl9pPr marL="3890475" indent="-228851" defTabSz="902692" eaLnBrk="0" fontAlgn="base" hangingPunct="0">
              <a:spcBef>
                <a:spcPct val="30000"/>
              </a:spcBef>
              <a:spcAft>
                <a:spcPct val="0"/>
              </a:spcAft>
              <a:defRPr kumimoji="1" sz="300">
                <a:solidFill>
                  <a:schemeClr val="tx1"/>
                </a:solidFill>
                <a:latin typeface="SimHei" pitchFamily="49" charset="-122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D156CE4-55E4-4C95-B038-58C33907BD38}" type="slidenum">
              <a:rPr lang="en-US" altLang="ja-JP" smtClean="0">
                <a:solidFill>
                  <a:srgbClr val="000000"/>
                </a:solidFill>
                <a:latin typeface="Arial" charset="0"/>
                <a:ea typeface="SimHei" pitchFamily="49" charset="-122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ja-JP" smtClean="0">
              <a:solidFill>
                <a:srgbClr val="000000"/>
              </a:solidFill>
              <a:latin typeface="Arial" charset="0"/>
              <a:ea typeface="SimHei" pitchFamily="49" charset="-122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ja-JP" smtClean="0">
                <a:latin typeface="SimHei" pitchFamily="49" charset="-122"/>
                <a:ea typeface="ＭＳ Ｐゴシック" charset="-128"/>
              </a:rPr>
              <a:t>This is Domestic Production Sites.</a:t>
            </a:r>
          </a:p>
          <a:p>
            <a:pPr>
              <a:spcBef>
                <a:spcPct val="0"/>
              </a:spcBef>
            </a:pPr>
            <a:endParaRPr lang="en-US" altLang="ja-JP" smtClean="0">
              <a:latin typeface="SimHei" pitchFamily="49" charset="-122"/>
              <a:ea typeface="ＭＳ Ｐゴシック" charset="-128"/>
            </a:endParaRPr>
          </a:p>
          <a:p>
            <a:pPr>
              <a:spcBef>
                <a:spcPct val="0"/>
              </a:spcBef>
            </a:pPr>
            <a:r>
              <a:rPr lang="en-US" altLang="ja-JP" smtClean="0">
                <a:latin typeface="SimHei" pitchFamily="49" charset="-122"/>
                <a:ea typeface="ＭＳ Ｐゴシック" charset="-128"/>
              </a:rPr>
              <a:t>Now we are in Ichihara Works.</a:t>
            </a:r>
          </a:p>
          <a:p>
            <a:pPr>
              <a:spcBef>
                <a:spcPct val="0"/>
              </a:spcBef>
            </a:pPr>
            <a:r>
              <a:rPr lang="en-US" altLang="ja-JP" smtClean="0">
                <a:latin typeface="SimHei" pitchFamily="49" charset="-122"/>
                <a:ea typeface="ＭＳ Ｐゴシック" charset="-128"/>
              </a:rPr>
              <a:t>Another works, Kashima </a:t>
            </a:r>
            <a:r>
              <a:rPr lang="en-US" altLang="ja-JP" smtClean="0">
                <a:latin typeface="Arial" charset="0"/>
                <a:ea typeface="ＭＳ Ｐゴシック" charset="-128"/>
              </a:rPr>
              <a:t>…</a:t>
            </a:r>
            <a:r>
              <a:rPr lang="en-US" altLang="ja-JP" smtClean="0">
                <a:latin typeface="SimHei" pitchFamily="49" charset="-122"/>
                <a:ea typeface="ＭＳ Ｐゴシック" charset="-128"/>
              </a:rPr>
              <a:t>..</a:t>
            </a:r>
            <a:r>
              <a:rPr lang="ja-JP" altLang="en-US" smtClean="0">
                <a:latin typeface="SimHei" pitchFamily="49" charset="-122"/>
                <a:ea typeface="ＭＳ Ｐゴシック" charset="-128"/>
              </a:rPr>
              <a:t>　</a:t>
            </a:r>
            <a:r>
              <a:rPr lang="en-US" altLang="ja-JP" smtClean="0">
                <a:latin typeface="SimHei" pitchFamily="49" charset="-122"/>
                <a:ea typeface="ＭＳ Ｐゴシック" charset="-128"/>
              </a:rPr>
              <a:t>Total six works. </a:t>
            </a:r>
          </a:p>
          <a:p>
            <a:pPr>
              <a:spcBef>
                <a:spcPct val="0"/>
              </a:spcBef>
            </a:pPr>
            <a:endParaRPr lang="en-US" altLang="ja-JP" smtClean="0">
              <a:latin typeface="SimHei" pitchFamily="49" charset="-122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ja-JP" smtClean="0">
              <a:latin typeface="SimHei" pitchFamily="49" charset="-122"/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en-US" altLang="ja-JP" smtClean="0">
              <a:latin typeface="SimHei" pitchFamily="49" charset="-122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274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28600" y="3124200"/>
            <a:ext cx="8686800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337148"/>
            <a:ext cx="7772400" cy="1143000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0825" y="3141666"/>
            <a:ext cx="6400800" cy="71913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50CA12-D87E-4E29-A36B-78DBC48CD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548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>
                <a:latin typeface="+mn-ea"/>
                <a:ea typeface="+mn-ea"/>
                <a:cs typeface="Arial" pitchFamily="34" charset="0"/>
              </a:defRPr>
            </a:lvl1pPr>
            <a:lvl2pPr>
              <a:defRPr sz="1400">
                <a:latin typeface="+mn-ea"/>
                <a:ea typeface="+mn-ea"/>
                <a:cs typeface="Arial" pitchFamily="34" charset="0"/>
              </a:defRPr>
            </a:lvl2pPr>
            <a:lvl3pPr>
              <a:defRPr sz="1400">
                <a:latin typeface="+mn-ea"/>
                <a:ea typeface="+mn-ea"/>
                <a:cs typeface="Arial" pitchFamily="34" charset="0"/>
              </a:defRPr>
            </a:lvl3pPr>
            <a:lvl4pPr>
              <a:defRPr sz="1400">
                <a:latin typeface="+mn-ea"/>
                <a:ea typeface="+mn-ea"/>
                <a:cs typeface="Arial" pitchFamily="34" charset="0"/>
              </a:defRPr>
            </a:lvl4pPr>
            <a:lvl5pPr>
              <a:defRPr sz="1400">
                <a:latin typeface="+mn-ea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88D04-6416-416C-8DAF-389DC9E64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360879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03381" y="6453188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88D04-6416-416C-8DAF-389DC9E64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431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1"/>
            <a:ext cx="861060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916" tIns="43958" rIns="87916" bIns="43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184638" y="6550025"/>
            <a:ext cx="8688266" cy="0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4639" y="692151"/>
            <a:ext cx="8642838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03381" y="6453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mtClean="0">
                <a:latin typeface="Arial" pitchFamily="34" charset="0"/>
                <a:ea typeface="MS UI Gothic" pitchFamily="50" charset="-128"/>
                <a:cs typeface="Arial" pitchFamily="34" charset="0"/>
              </a:defRPr>
            </a:lvl1pPr>
          </a:lstStyle>
          <a:p>
            <a:fld id="{468A2321-9C63-42F6-8E8B-B7AE2DFEC69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184638" y="531813"/>
            <a:ext cx="8688266" cy="0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616" y="6572250"/>
            <a:ext cx="1736481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135408"/>
            <a:ext cx="1127645" cy="34795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Arial" pitchFamily="34" charset="0"/>
          <a:ea typeface="メイリオ" pitchFamily="50" charset="-128"/>
          <a:cs typeface="Arial" pitchFamily="34" charset="0"/>
        </a:defRPr>
      </a:lvl1pPr>
      <a:lvl2pPr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Arial" charset="0"/>
          <a:ea typeface="メイリオ" pitchFamily="50" charset="-128"/>
          <a:cs typeface="Arial" charset="0"/>
        </a:defRPr>
      </a:lvl2pPr>
      <a:lvl3pPr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Arial" charset="0"/>
          <a:ea typeface="メイリオ" pitchFamily="50" charset="-128"/>
          <a:cs typeface="Arial" charset="0"/>
        </a:defRPr>
      </a:lvl3pPr>
      <a:lvl4pPr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Arial" charset="0"/>
          <a:ea typeface="メイリオ" pitchFamily="50" charset="-128"/>
          <a:cs typeface="Arial" charset="0"/>
        </a:defRPr>
      </a:lvl4pPr>
      <a:lvl5pPr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Arial" charset="0"/>
          <a:ea typeface="メイリオ" pitchFamily="50" charset="-128"/>
          <a:cs typeface="Arial" charset="0"/>
        </a:defRPr>
      </a:lvl5pPr>
      <a:lvl6pPr marL="457200"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6pPr>
      <a:lvl7pPr marL="914400"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7pPr>
      <a:lvl8pPr marL="1371600"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8pPr>
      <a:lvl9pPr marL="1828800" algn="l" defTabSz="879475" rtl="0" eaLnBrk="1" fontAlgn="base" hangingPunct="1">
        <a:spcBef>
          <a:spcPct val="0"/>
        </a:spcBef>
        <a:spcAft>
          <a:spcPct val="0"/>
        </a:spcAft>
        <a:defRPr kumimoji="1" b="1">
          <a:solidFill>
            <a:srgbClr val="003399"/>
          </a:solidFill>
          <a:latin typeface="MS UI Gothic" pitchFamily="50" charset="-128"/>
          <a:ea typeface="MS UI Gothic" pitchFamily="50" charset="-128"/>
        </a:defRPr>
      </a:lvl9pPr>
    </p:titleStyle>
    <p:bodyStyle>
      <a:lvl1pPr marL="265113" indent="-265113" algn="l" defTabSz="879475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kumimoji="1" sz="1600">
          <a:solidFill>
            <a:schemeClr val="tx1"/>
          </a:solidFill>
          <a:latin typeface="+mn-ea"/>
          <a:ea typeface="+mn-ea"/>
          <a:cs typeface="Arial" pitchFamily="34" charset="0"/>
        </a:defRPr>
      </a:lvl1pPr>
      <a:lvl2pPr marL="622300" indent="-177800" algn="l" defTabSz="879475" rtl="0" eaLnBrk="1" fontAlgn="base" hangingPunct="1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ea"/>
          <a:ea typeface="+mn-ea"/>
          <a:cs typeface="Arial" pitchFamily="34" charset="0"/>
        </a:defRPr>
      </a:lvl2pPr>
      <a:lvl3pPr marL="981075" indent="-179388" algn="l" defTabSz="879475" rtl="0" eaLnBrk="1" fontAlgn="base" hangingPunct="1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n-ea"/>
          <a:ea typeface="+mn-ea"/>
          <a:cs typeface="Arial" pitchFamily="34" charset="0"/>
        </a:defRPr>
      </a:lvl3pPr>
      <a:lvl4pPr marL="1338263" indent="-177800" algn="l" defTabSz="879475" rtl="0" eaLnBrk="1" fontAlgn="base" hangingPunct="1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ea"/>
          <a:ea typeface="+mn-ea"/>
          <a:cs typeface="Arial" pitchFamily="34" charset="0"/>
        </a:defRPr>
      </a:lvl4pPr>
      <a:lvl5pPr marL="1709738" indent="-192088" algn="l" defTabSz="879475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ea"/>
          <a:ea typeface="+mn-ea"/>
          <a:cs typeface="Arial" pitchFamily="34" charset="0"/>
        </a:defRPr>
      </a:lvl5pPr>
      <a:lvl6pPr marL="2166938" indent="-192088" algn="l" defTabSz="879475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624138" indent="-192088" algn="l" defTabSz="879475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081338" indent="-192088" algn="l" defTabSz="879475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538538" indent="-192088" algn="l" defTabSz="879475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 bwMode="auto">
          <a:xfrm>
            <a:off x="184639" y="2401888"/>
            <a:ext cx="7948246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16" tIns="43958" rIns="87916" bIns="43958" anchor="ctr"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APU</a:t>
            </a:r>
            <a:r>
              <a:rPr lang="ja-JP" altLang="en-US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校友会のビジョン</a:t>
            </a:r>
            <a:r>
              <a:rPr lang="en-US" altLang="ja-JP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/ Visions of APU Alumni Association </a:t>
            </a:r>
            <a:r>
              <a:rPr lang="ja-JP" altLang="en-US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　</a:t>
            </a:r>
            <a:endParaRPr lang="en-US" altLang="ja-JP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20073" y="6021389"/>
            <a:ext cx="380523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16" tIns="43958" rIns="87916" bIns="43958" anchor="ctr"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1800" kern="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APU</a:t>
            </a:r>
            <a:r>
              <a:rPr lang="ja-JP" altLang="en-US" sz="1800" kern="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校友会 ボードチーム</a:t>
            </a:r>
            <a:endParaRPr lang="en-US" altLang="ja-JP" sz="1800" kern="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1800" kern="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2014/ Board Team of APU Alumni Association 2014</a:t>
            </a:r>
          </a:p>
        </p:txBody>
      </p:sp>
    </p:spTree>
    <p:extLst>
      <p:ext uri="{BB962C8B-B14F-4D97-AF65-F5344CB8AC3E}">
        <p14:creationId xmlns:p14="http://schemas.microsoft.com/office/powerpoint/2010/main" val="13818132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（掲げた背景）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(Background)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4638" y="692150"/>
            <a:ext cx="864137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世界中が自分の居場所（ホーム）と思ってもらえる環境を作りたい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u="sng" dirty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thought of making “any place in the world our own home”.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3527" y="1412776"/>
            <a:ext cx="78901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引越しや長期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滞在をする際に、現地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APU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生がいると安心できる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When they move or plan to have a long stay in another place, there will be some APU students also living there to support them. </a:t>
            </a: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のどこに行っても卒業生が迎えてくれるのは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APU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の特徴で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あり、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校友が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APU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で良かった」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と感じられる点。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Wherever they go in the world there will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be APU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alumni welcoming them, which is the characteristic that strengthens the thought “It was great I entered APU”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多くの校友に上記のメリットを感じてもらうために、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校友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同士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が結びつく最良のアクセスポイント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となるチャプターを設立する。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 order to deliver those merits to as many alumni as possible, we would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establish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Chapters which become the 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Best Access Points for alumni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（現状と目標）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(Current Status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and Goal)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正方形/長方形 6"/>
          <p:cNvSpPr>
            <a:spLocks noChangeArrowheads="1"/>
          </p:cNvSpPr>
          <p:nvPr/>
        </p:nvSpPr>
        <p:spPr bwMode="auto">
          <a:xfrm>
            <a:off x="395535" y="1268760"/>
            <a:ext cx="76714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84638" y="692150"/>
            <a:ext cx="864137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現状は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チャプターだが、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2025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年には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50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にしたい。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 want to increase the number of Chapters 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from 26 to 50 by 2025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352249" y="1628800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マイルストーン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Milestones 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年度末・・・</a:t>
            </a:r>
            <a:r>
              <a:rPr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By the end of 2015… 30 Chapters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2020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年度末・・・</a:t>
            </a:r>
            <a:r>
              <a:rPr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By the end of 2020… 40 Chapters</a:t>
            </a:r>
            <a:endParaRPr lang="ja-JP" altLang="en-US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2025</a:t>
            </a:r>
            <a:r>
              <a:rPr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年度末・・・</a:t>
            </a:r>
            <a:r>
              <a:rPr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By the end of 2025… 50 Chapters</a:t>
            </a:r>
            <a:endParaRPr lang="ja-JP" altLang="en-US" sz="1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新規設立の対象地域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Target regions for new establishment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①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卒業生の出身国　②所在地をランキング化し、上位国から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設立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Alumni’s mother nations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Countries on the top ranking of countries with many alumni living and working.   </a:t>
            </a: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新規設立の方法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Method of establishing new Chapters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①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現地校友の自主的な発足　②ボードメンバーからの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働きかけ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Alumni in local regions start a Chapter on their own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Approach from Board Member.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（アクションプラン）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(Action Plan)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4638" y="692150"/>
            <a:ext cx="8641374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目下の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ターゲットを下記の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チャプターとする。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 plan to turn the below target regions/nations into 6 new Chapters.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34332" y="1582340"/>
            <a:ext cx="85576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600" b="1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１．</a:t>
            </a:r>
            <a:r>
              <a:rPr lang="ja-JP" altLang="en-US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現地の校友と設立に向けた話し合いを進めている国・地域</a:t>
            </a:r>
            <a:endParaRPr lang="en-US" altLang="ja-JP" sz="1600" b="1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sz="1600" b="1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Countries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or regions which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Board has started to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have discussion with local alumni about establishing new Chapters.</a:t>
            </a:r>
            <a:endParaRPr lang="ja-JP" altLang="en-US" sz="1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オーストラリア（メルボルン・シドニー）、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北米、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香港、（熊本）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Australia (Melbourne, Sydney), Northern America, Hong Kong,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(Kumamoto) 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</a:p>
          <a:p>
            <a:pPr>
              <a:defRPr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600" b="1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２．</a:t>
            </a:r>
            <a:r>
              <a:rPr lang="ja-JP" altLang="en-US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出身校友</a:t>
            </a:r>
            <a:r>
              <a:rPr lang="ja-JP" altLang="en-US" sz="1600" b="1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の人数が多いため設立</a:t>
            </a:r>
            <a:r>
              <a:rPr lang="ja-JP" altLang="en-US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したい国・地域</a:t>
            </a:r>
            <a:endParaRPr lang="en-US" altLang="ja-JP" sz="1600" b="1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Countries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or regions with a large number of alumni which should have Chapters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ウズベキスタン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85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）、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バングラディシュ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42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）、ネパール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40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Uzbekistan(85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ppl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), Bangladesh (42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ppl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), Nepal (40 </a:t>
            </a:r>
            <a:r>
              <a:rPr lang="en-US" altLang="ja-JP" sz="16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ppl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r"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＊（）内は出身校友の人数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r">
              <a:defRPr/>
            </a:pPr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() is the number of students coming from those countries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>
          <a:xfrm>
            <a:off x="298939" y="5589240"/>
            <a:ext cx="8593015" cy="8639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0000">
                <a:lumMod val="75000"/>
                <a:lumOff val="25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現状では、校友を多く輩出している国・地域にもチャプターがない場合もあり、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機会損失になっているため、解消していきたい。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Currently, since there are many countries with lots of alumni but not any Chapter, we would </a:t>
            </a:r>
          </a:p>
          <a:p>
            <a:pPr>
              <a:defRPr/>
            </a:pP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like to solve this problem to avoid losing chances 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for alumni to enjoy the Association.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96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42849" y="2813159"/>
            <a:ext cx="832420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チャプターへのアクセスポイントを増やすこと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卒業生が校友会に参加する機会の創出の最良の手段。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By increasing more access points to Chapter, it will create more opportunities for alumni to take part in Alumni Association’s activities.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世界にチャプターがあることで、世界を点ではなく、面で感じてもらう。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By having Chapters all over the world, we want to deliver the image of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World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as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 “are” rather than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 “point”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18697" y="115887"/>
            <a:ext cx="7948246" cy="936849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（チャプター設立の効果）</a:t>
            </a: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(The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effects of establishing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Chapter)</a:t>
            </a: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5194" y="1334562"/>
            <a:ext cx="8641374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チャプターの数を増やすことで下記のメリットがある。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By increasing the number of Chapter there will be these merits.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66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01805" y="3140968"/>
            <a:ext cx="832420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１．校友会代表が直接チャプターとコミュニケーションをとる。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The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chairperson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of Alumni Association will directly communicate with Chapters.</a:t>
            </a: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チャプターが持つ課題の解消を、校友会全体の施策に反映させやすくなる。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またスピーディーに対応が可能になる。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 would be easier for Alumni Association to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take policies which help solving 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Chapters’ problems. 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Also it enables to speed up the solution process. </a:t>
            </a:r>
          </a:p>
          <a:p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18697" y="115888"/>
            <a:ext cx="7948246" cy="897434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（既存チャプターの活性化）</a:t>
            </a: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Activation of Current Chapters)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5194" y="1615480"/>
            <a:ext cx="8641374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チャプター設立後、</a:t>
            </a: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及び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既存のチャプターに対し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ボードが行う支援を強化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 will reinforce support from Board to new Chapters as well as Current Chapters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47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2248" y="1628800"/>
            <a:ext cx="83242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２．少数のチャプターによる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ミーティングの場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を持つ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Create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opportunities for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meetings within small number of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chapters</a:t>
            </a:r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チャプター間の意見交換、情報共有を目的とした、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Regional Leaders Meeting(RLM)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を開催する。従来は無かった少数のチャプターによる会議の開催により、チャプター相互、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チャプター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とボードのコミュニケーションを図る（詳細は別紙資料参照）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With the purpose of enabling exchange of opinions and information among Chapters , we will hold RLM which stands for Regional Leaders Meeting. We plan to build communication among Board and Chapters and communication within Chapters as well. (The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detail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is in a separated sheet) 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18697" y="115888"/>
            <a:ext cx="7948246" cy="1080864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（既存チャプターの活性化）</a:t>
            </a: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altLang="ja-JP" sz="2000" kern="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(Activation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of Current Chapters)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352248" y="4725144"/>
            <a:ext cx="8593015" cy="144016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本施策は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2014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CLM@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韓国を踏まえての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新施策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上記のメリットに加え、コスト削減（主に旅費）が図れる。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This policy is based on </a:t>
            </a:r>
            <a:r>
              <a:rPr lang="en-US" altLang="ja-JP" sz="14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CLM@Korea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in 2014. </a:t>
            </a:r>
          </a:p>
          <a:p>
            <a:pPr>
              <a:defRPr/>
            </a:pP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Adding to the merits written above, we also plan to cut down the Cost (mostly for traveling) </a:t>
            </a:r>
          </a:p>
        </p:txBody>
      </p:sp>
    </p:spTree>
    <p:extLst>
      <p:ext uri="{BB962C8B-B14F-4D97-AF65-F5344CB8AC3E}">
        <p14:creationId xmlns:p14="http://schemas.microsoft.com/office/powerpoint/2010/main" val="33358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manic pixie dream gir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44000" cy="597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 txBox="1">
            <a:spLocks/>
          </p:cNvSpPr>
          <p:nvPr/>
        </p:nvSpPr>
        <p:spPr bwMode="auto">
          <a:xfrm>
            <a:off x="183219" y="4725144"/>
            <a:ext cx="3739289" cy="441325"/>
          </a:xfrm>
          <a:prstGeom prst="rect">
            <a:avLst/>
          </a:prstGeom>
          <a:noFill/>
          <a:ln>
            <a:noFill/>
          </a:ln>
          <a:extLst/>
        </p:spPr>
        <p:txBody>
          <a:bodyPr lIns="87916" tIns="43958" rIns="87916" bIns="43958" anchor="ctr"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b="0" u="sng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Self Accomplishment</a:t>
            </a:r>
            <a:r>
              <a:rPr lang="ja-JP" altLang="en-US" b="0" u="sng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の詳細</a:t>
            </a:r>
            <a:r>
              <a:rPr lang="en-US" altLang="ja-JP" b="0" u="sng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 Details about Self Accomplishment</a:t>
            </a:r>
            <a:r>
              <a:rPr lang="ja-JP" altLang="en-US" b="0" u="sng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　</a:t>
            </a:r>
            <a:endParaRPr lang="en-US" altLang="ja-JP" b="0" u="sng" kern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8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Self-Accomplishment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（掲げた背景）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(Background)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4638" y="692150"/>
            <a:ext cx="8641374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ビジネスで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は実現できない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「校友が本当にやりたいが実現的</a:t>
            </a:r>
            <a:r>
              <a:rPr lang="ja-JP" altLang="en-US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できていない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こと」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が実現できる環境を作りたい。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thought of making our association </a:t>
            </a:r>
            <a:r>
              <a:rPr lang="en-US" altLang="ja-JP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“an environment where alumni can realize plans that seem to be unable to carry out in business world”</a:t>
            </a:r>
          </a:p>
          <a:p>
            <a:pPr>
              <a:defRPr/>
            </a:pP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13259" y="2708920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APU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校友会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の環境、ネットワークを活かし、「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APU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校友で良かった」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という満足感を持ってもらいたい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Utilizing the environment and network of APU Alumni Association, we want to make alumni think that “It was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great to be APU alumni”.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・校友会スタッフ側では提供できない（発想できない）機会を校友自身に作って頂く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Supporting alumni to come up with ideas which haven’t been provided by the association staff side. 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73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Self-Accomplishment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（目標）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Objective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529" y="1556792"/>
            <a:ext cx="850248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が校友会のネットーワークや予算を使い、自己実現できている状態。　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Alumni Association will use its budget and network to become able to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achieve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“self-accomplishment”.</a:t>
            </a: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定量目標）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(Quantitative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objectives)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予算の観点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年間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予算の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割を校友の自己実現のために割いている状態。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Perspective regarding Budget</a:t>
            </a: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Spare 10% of annual budget for self-accomplishment. </a:t>
            </a: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申請件数の観点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年度末・・・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年以降は、それまでの予算実績を鑑みながら再考したい）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Perspective regarding number of applications.</a:t>
            </a: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By the end of 2015… 10 applications.</a:t>
            </a: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Aftre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2015,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 would like to reconsider while observing the budget performance)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>
          <a:xfrm>
            <a:off x="184638" y="692150"/>
            <a:ext cx="864137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同ビジョンの実現に向けて、下記の目標を置く。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 set up these goals to realize our visions.</a:t>
            </a:r>
          </a:p>
        </p:txBody>
      </p:sp>
    </p:spTree>
    <p:extLst>
      <p:ext uri="{BB962C8B-B14F-4D97-AF65-F5344CB8AC3E}">
        <p14:creationId xmlns:p14="http://schemas.microsoft.com/office/powerpoint/2010/main" val="35229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118697" y="115887"/>
            <a:ext cx="7948246" cy="1046073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Self-Accomplishment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（課題とアクションプラン）</a:t>
            </a: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altLang="ja-JP" sz="2000" kern="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(Challenges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and Action Plans)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37469" y="2132856"/>
            <a:ext cx="85024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１．課題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 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Challenges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多くの校友が、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Group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Project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制度を知らない。</a:t>
            </a: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知っていたとしても、実際に使用している校友が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少ない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</a:t>
            </a: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>
              <a:buFont typeface="Arial"/>
              <a:buChar char="•"/>
            </a:pP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Lots of alumni don’t know anything about Group system or Project system.</a:t>
            </a:r>
          </a:p>
          <a:p>
            <a:pPr marL="285750" indent="-285750">
              <a:buFont typeface="Arial"/>
              <a:buChar char="•"/>
            </a:pP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Even when they know, most of them don’t utilize those systems. 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>
          <a:xfrm>
            <a:off x="149777" y="1324243"/>
            <a:ext cx="864137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ビジョン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の実現に向けた課題とアクションプランを下記のように置く。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Below are the tasks and action plans for implementing our visions.</a:t>
            </a:r>
          </a:p>
        </p:txBody>
      </p:sp>
    </p:spTree>
    <p:extLst>
      <p:ext uri="{BB962C8B-B14F-4D97-AF65-F5344CB8AC3E}">
        <p14:creationId xmlns:p14="http://schemas.microsoft.com/office/powerpoint/2010/main" val="381925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fld id="{9A18383B-508C-4B4A-95AC-2D9E8101C70A}" type="slidenum">
              <a:rPr kumimoji="0" lang="en-US" altLang="ja-JP">
                <a:latin typeface="Arial" charset="0"/>
                <a:ea typeface="MS UI Gothic" pitchFamily="50" charset="-128"/>
                <a:cs typeface="Arial" charset="0"/>
              </a:rPr>
              <a:pPr eaLnBrk="1" hangingPunct="1"/>
              <a:t>2</a:t>
            </a:fld>
            <a:endParaRPr kumimoji="0" lang="en-US" altLang="ja-JP" dirty="0">
              <a:latin typeface="Arial" charset="0"/>
              <a:ea typeface="MS UI Gothic" pitchFamily="50" charset="-128"/>
              <a:cs typeface="Arial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1613" y="2405063"/>
            <a:ext cx="8607669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endParaRPr lang="en-US" altLang="ja-JP" sz="1800" b="1" kern="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800" b="1" kern="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ja-JP" altLang="en-US" sz="2000" kern="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はじめ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に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/ Introduction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4638" y="692150"/>
            <a:ext cx="8641374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ja-JP" altLang="ja-JP" sz="2000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2000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49" name="正方形/長方形 6"/>
          <p:cNvSpPr>
            <a:spLocks noChangeArrowheads="1"/>
          </p:cNvSpPr>
          <p:nvPr/>
        </p:nvSpPr>
        <p:spPr bwMode="auto">
          <a:xfrm>
            <a:off x="-13187" y="684510"/>
            <a:ext cx="876593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APU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校友会では、会則で下記のようにその目的を定めています。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本会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は、本会および母校・立命館アジア太平洋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大学の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発展を期し、会員相互の親睦を図ることを目的とする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。（第二条）</a:t>
            </a:r>
            <a:endParaRPr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この度、校友から頂いた意見を踏まえながら、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会則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定めた目的を実現させる為に、</a:t>
            </a:r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活動の指針となるビジョンを設けました</a:t>
            </a: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Global Family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Self-Accomplishment</a:t>
            </a: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これらは、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校友同士の交流をさらに深める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為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より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多くの校友に校友会活動に積極的に参加して頂く為、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に設けたものです。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本資料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は、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上記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つのビジョンの詳細についてご説明したいと思います。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54508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 txBox="1">
            <a:spLocks/>
          </p:cNvSpPr>
          <p:nvPr/>
        </p:nvSpPr>
        <p:spPr>
          <a:xfrm>
            <a:off x="118697" y="115887"/>
            <a:ext cx="7948246" cy="1046073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Self-Accomplishment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（課題とアクションプラン）</a:t>
            </a:r>
            <a:endParaRPr lang="en-US" altLang="ja-JP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US" altLang="ja-JP" sz="2000" kern="0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(Challenges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and Action Plans)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4639" y="1422305"/>
            <a:ext cx="850248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２．アクションプラン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/ Action Plans</a:t>
            </a:r>
            <a:endParaRPr lang="ja-JP" altLang="en-US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継続的な広報に加え、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Adding to continuing advertisements,</a:t>
            </a: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校友に対して、具体例の明示をする。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→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ボードメンバー「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自己実現」のために年３本以上の企画を実施。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Showing concrete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instances to alumni.</a:t>
            </a: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/>
              </a:rPr>
              <a:t> Board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/>
              </a:rPr>
              <a:t>members 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/>
              </a:rPr>
              <a:t>have to carry out more than 3 “self-accomplishment” projects per year.</a:t>
            </a: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自己実現をしている校友の情報をメディアでシェアする。</a:t>
            </a: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Sharing information of alumni who are implementing “self-accomplishment” projects via media </a:t>
            </a: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Group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Project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制度を利用した校友の中から、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Achievement Award</a:t>
            </a: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で表彰する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。また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TED×APU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」イベントにプレゼンターとして推薦する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Rewarding “Achievement Award” to alumni who utilized Group system and Project system. Also, recommending them as a presenter in events such as “TED x APU”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37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fld id="{9A18383B-508C-4B4A-95AC-2D9E8101C70A}" type="slidenum">
              <a:rPr kumimoji="0" lang="en-US" altLang="ja-JP">
                <a:latin typeface="Arial" charset="0"/>
                <a:ea typeface="MS UI Gothic" pitchFamily="50" charset="-128"/>
                <a:cs typeface="Arial" charset="0"/>
              </a:rPr>
              <a:pPr eaLnBrk="1" hangingPunct="1"/>
              <a:t>3</a:t>
            </a:fld>
            <a:endParaRPr kumimoji="0" lang="en-US" altLang="ja-JP" dirty="0">
              <a:latin typeface="Arial" charset="0"/>
              <a:ea typeface="MS UI Gothic" pitchFamily="50" charset="-128"/>
              <a:cs typeface="Arial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1613" y="2405063"/>
            <a:ext cx="8607669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endParaRPr lang="en-US" altLang="ja-JP" sz="1800" b="1" kern="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800" b="1" kern="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ja-JP" altLang="en-US" sz="2000" kern="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はじめ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に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/ Introduction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4638" y="692150"/>
            <a:ext cx="8641374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ja-JP" altLang="ja-JP" sz="2000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2000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49" name="正方形/長方形 6"/>
          <p:cNvSpPr>
            <a:spLocks noChangeArrowheads="1"/>
          </p:cNvSpPr>
          <p:nvPr/>
        </p:nvSpPr>
        <p:spPr bwMode="auto">
          <a:xfrm>
            <a:off x="133351" y="926366"/>
            <a:ext cx="87659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APU Alumni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Association’s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Rule 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has established its purpose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as follows:</a:t>
            </a:r>
          </a:p>
          <a:p>
            <a:pPr eaLnBrk="1" hangingPunct="1">
              <a:buFont typeface="Arial" charset="0"/>
              <a:buNone/>
            </a:pPr>
            <a:endParaRPr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The </a:t>
            </a:r>
            <a:r>
              <a:rPr lang="en-US" altLang="ja-JP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Association 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aims to promote the development of the Association and </a:t>
            </a:r>
            <a:r>
              <a:rPr lang="en-US" altLang="ja-JP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APU 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and to foster friendly relations amongst its members</a:t>
            </a:r>
            <a:r>
              <a:rPr lang="en-US" altLang="ja-JP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This time, based on the opinions from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our Alumni, we have established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vision to guide alumni’s activities in order to achieve the purpose of the constitution.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Global Family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Self-Accomplishment</a:t>
            </a: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These are,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to provide opportunities to further deepen exchanges between alumni and to encourage alumni to actively participate in Alumni Association’s activities.</a:t>
            </a: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This document will explain in details the above mentioned 2 visions.</a:t>
            </a:r>
          </a:p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4549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fld id="{9A18383B-508C-4B4A-95AC-2D9E8101C70A}" type="slidenum">
              <a:rPr kumimoji="0" lang="en-US" altLang="ja-JP">
                <a:latin typeface="Arial" charset="0"/>
                <a:ea typeface="MS UI Gothic" pitchFamily="50" charset="-128"/>
                <a:cs typeface="Arial" charset="0"/>
              </a:rPr>
              <a:pPr eaLnBrk="1" hangingPunct="1"/>
              <a:t>4</a:t>
            </a:fld>
            <a:endParaRPr kumimoji="0" lang="en-US" altLang="ja-JP">
              <a:latin typeface="Arial" charset="0"/>
              <a:ea typeface="MS UI Gothic" pitchFamily="50" charset="-128"/>
              <a:cs typeface="Arial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1613" y="2405063"/>
            <a:ext cx="8607669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45713" rIns="0" bIns="45713" anchor="b"/>
          <a:lstStyle/>
          <a:p>
            <a:pPr>
              <a:defRPr/>
            </a:pPr>
            <a:endParaRPr lang="en-US" altLang="ja-JP" sz="1800" b="1" kern="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800" b="1" kern="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エグゼクティブサマリ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/ Executive Summary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4638" y="692150"/>
            <a:ext cx="8641374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endParaRPr lang="ja-JP" altLang="ja-JP" sz="2000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2000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49" name="正方形/長方形 6"/>
          <p:cNvSpPr>
            <a:spLocks noChangeArrowheads="1"/>
          </p:cNvSpPr>
          <p:nvPr/>
        </p:nvSpPr>
        <p:spPr bwMode="auto">
          <a:xfrm>
            <a:off x="88409" y="495300"/>
            <a:ext cx="8765931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APU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校友会は、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Global Family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Self-Accomplishment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をビジョンとして掲げる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 APU Alumni Association, we set 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Global Family 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and </a:t>
            </a:r>
            <a:r>
              <a:rPr lang="en-US" altLang="ja-JP" sz="16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Self-Accomplishment 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as our visions.</a:t>
            </a: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1. Global Family</a:t>
            </a:r>
            <a:r>
              <a:rPr lang="ja-JP" altLang="en-US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について </a:t>
            </a:r>
            <a:r>
              <a:rPr lang="en-US" altLang="ja-JP" sz="1600" b="1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About Global Family</a:t>
            </a:r>
          </a:p>
          <a:p>
            <a:pPr eaLnBrk="1" hangingPunct="1"/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「世界中</a:t>
            </a: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が自分の居場所（ホーム）と思ってもらえる環境を</a:t>
            </a:r>
            <a:r>
              <a:rPr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作りたい」という思い。</a:t>
            </a:r>
            <a:endParaRPr lang="en-US" altLang="ja-JP" sz="1600" b="1" dirty="0" smtClean="0">
              <a:solidFill>
                <a:schemeClr val="accent6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r>
              <a:rPr lang="en-US" altLang="ja-JP" sz="1600" b="1" u="sng" dirty="0" smtClean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The thought of making “any place in the world our own home”.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実現の為に、以下の理由からチャプター（アクセスポイント）の数を増やす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 order to realize this thought, we would increase the number of Chapters (Access Points) based on the reasons 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below 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・点ではなく、面としてグローバルを捉えてもらう為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To make people perceive the World as an “aspect” not “point”.</a:t>
            </a: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・校友会への参加率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を上げる為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To boost the participation rate to Alumni Association.</a:t>
            </a: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2015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年度末には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チャプター、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2020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年度末には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チャプターを目指す（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2014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月現在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チャプター）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また、ボードの支援体制を変え、チャプターの活性化も目指す（代表が直接支援する）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By the end of 2015 the number is up to 30 Chapters,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By the end of 2020 there will be 40 Chapters (as of October 2014 the number is 26 chapters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). To </a:t>
            </a:r>
            <a:r>
              <a:rPr lang="en-US" altLang="ja-JP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mprove the support from Board to make chapters more active (direct commitment from Chairperson) 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/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58872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4639" y="692151"/>
            <a:ext cx="8642838" cy="5761037"/>
          </a:xfrm>
        </p:spPr>
        <p:txBody>
          <a:bodyPr/>
          <a:lstStyle/>
          <a:p>
            <a:pPr>
              <a:buNone/>
            </a:pPr>
            <a:r>
              <a:rPr lang="en-US" altLang="ja-JP" b="1" u="sng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2. Self-Accomplishment</a:t>
            </a:r>
          </a:p>
          <a:p>
            <a:r>
              <a:rPr lang="ja-JP" altLang="en-US" b="1" dirty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「ビジネスでは実現できない“校友が本当にやりたいが実現的できていないこと”が実現できる環境を作りたい」という思い。</a:t>
            </a:r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b="1" dirty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The thought of making our association “an environment where alumni can realize plans that seem to be unable to carry out in business world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”</a:t>
            </a: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実現のために以下の定量目標を置く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None/>
            </a:pP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Below are our goal to realize this vision</a:t>
            </a:r>
          </a:p>
          <a:p>
            <a:pPr>
              <a:buNone/>
            </a:pPr>
            <a:endParaRPr lang="en-US" altLang="ja-JP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・年間予算の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割を校友の自己実現のために割く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Spare 10% of annual budget to Alumni’s self-accomplishment projects.</a:t>
            </a:r>
          </a:p>
          <a:p>
            <a:pPr marL="0" indent="0">
              <a:buNone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・自己実現に関わる、申請件数は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年度末に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件を目指す。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Aim to reach 10 applications of self-accomplishment projects by the end of 2015 (financial year)</a:t>
            </a:r>
          </a:p>
          <a:p>
            <a:pPr marL="0" indent="0">
              <a:buNone/>
            </a:pP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また、啓蒙の為にボードメンバーが年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件以上の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Group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制度・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project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制度を利用した</a:t>
            </a:r>
          </a:p>
          <a:p>
            <a:pPr>
              <a:buNone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企画を実施する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None/>
            </a:pP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Moreover, as to enlighten and encourage members, Board members will conduct more than 3 projects using Group system and project system.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4468486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700880" y="2323592"/>
            <a:ext cx="4125132" cy="194393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Self-Accomplishment</a:t>
            </a:r>
            <a:endParaRPr kumimoji="0" 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de-DE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</a:t>
            </a:r>
            <a:r>
              <a:rPr kumimoji="0" lang="ja-JP" altLang="de-DE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実現</a:t>
            </a:r>
            <a:endParaRPr kumimoji="0" lang="de-DE" b="1" dirty="0" err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23528" y="2356114"/>
            <a:ext cx="4032448" cy="1943936"/>
          </a:xfrm>
          <a:prstGeom prst="ellipse">
            <a:avLst/>
          </a:prstGeom>
          <a:solidFill>
            <a:srgbClr val="F95DD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Global Family</a:t>
            </a:r>
          </a:p>
          <a:p>
            <a:pPr algn="ctr">
              <a:defRPr/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The world is your home!-</a:t>
            </a:r>
          </a:p>
          <a:p>
            <a:pPr algn="ctr">
              <a:defRPr/>
            </a:pPr>
            <a:endParaRPr lang="en-US" altLang="ja-JP" sz="20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kumimoji="0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グローバル・ファミリー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18697" y="115888"/>
            <a:ext cx="7948246" cy="379412"/>
          </a:xfrm>
          <a:prstGeom prst="rect">
            <a:avLst/>
          </a:prstGeom>
        </p:spPr>
        <p:txBody>
          <a:bodyPr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ja-JP" altLang="en-US" sz="2000" kern="0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校友</a:t>
            </a:r>
            <a:r>
              <a:rPr lang="ja-JP" altLang="en-US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会のビジョン </a:t>
            </a:r>
            <a:r>
              <a:rPr lang="en-US" altLang="ja-JP" sz="2000" kern="0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/ Alumni Association’s Vision</a:t>
            </a:r>
          </a:p>
          <a:p>
            <a:pPr>
              <a:defRPr/>
            </a:pPr>
            <a:endParaRPr lang="ja-JP" altLang="en-US" sz="2000" kern="0" dirty="0" smtClean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4638" y="692150"/>
            <a:ext cx="8641374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Global Family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Self accomplishment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APU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校友会のビジョンとしたいと思います。</a:t>
            </a:r>
            <a:r>
              <a:rPr lang="ja-JP" altLang="en-US" dirty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 would like to set 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Global Family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and 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Self Accomplishment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as APU Alumni Association’s visions.</a:t>
            </a:r>
            <a:endParaRPr lang="ja-JP" altLang="ja-JP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dirty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496852" y="4502210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正方形/長方形 4"/>
          <p:cNvSpPr/>
          <p:nvPr/>
        </p:nvSpPr>
        <p:spPr>
          <a:xfrm>
            <a:off x="506103" y="5499465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ページ以降で、それぞれのビジョンの詳細をご紹介します。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From the next slides we will introduce respectively </a:t>
            </a:r>
            <a:r>
              <a:rPr lang="en-US" altLang="ja-JP" sz="16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the details of each vision.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-b-nrt.xx.fbcdn.net/hphotos-xap1/v/t1.0-9/10676213_10152795435204158_2107189040946989558_n.jpg?oh=f9441677eb05f8cac26ff327030a3e34&amp;oe=54DC83C8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4570"/>
            <a:ext cx="8928992" cy="588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 txBox="1">
            <a:spLocks/>
          </p:cNvSpPr>
          <p:nvPr/>
        </p:nvSpPr>
        <p:spPr bwMode="auto">
          <a:xfrm>
            <a:off x="597877" y="5301208"/>
            <a:ext cx="7948246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16" tIns="43958" rIns="87916" bIns="43958" anchor="ctr"/>
          <a:lstStyle>
            <a:lvl1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rgbClr val="003399"/>
                </a:solidFill>
                <a:latin typeface="Arial" pitchFamily="34" charset="0"/>
                <a:ea typeface="メイリオ" pitchFamily="50" charset="-128"/>
                <a:cs typeface="Arial" pitchFamily="34" charset="0"/>
              </a:defRPr>
            </a:lvl1pPr>
            <a:lvl2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2pPr>
            <a:lvl3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3pPr>
            <a:lvl4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4pPr>
            <a:lvl5pPr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Arial" charset="0"/>
                <a:ea typeface="メイリオ" pitchFamily="50" charset="-128"/>
                <a:cs typeface="Arial" charset="0"/>
              </a:defRPr>
            </a:lvl5pPr>
            <a:lvl6pPr marL="4572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6pPr>
            <a:lvl7pPr marL="9144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7pPr>
            <a:lvl8pPr marL="13716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8pPr>
            <a:lvl9pPr marL="1828800" algn="l" defTabSz="879475" rtl="0" eaLnBrk="1" fontAlgn="base" hangingPunct="1">
              <a:spcBef>
                <a:spcPct val="0"/>
              </a:spcBef>
              <a:spcAft>
                <a:spcPct val="0"/>
              </a:spcAft>
              <a:defRPr kumimoji="1" b="1">
                <a:solidFill>
                  <a:srgbClr val="003399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>
              <a:defRPr/>
            </a:pPr>
            <a:r>
              <a:rPr lang="en-US" altLang="ja-JP" u="sng" kern="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Global Family</a:t>
            </a:r>
            <a:r>
              <a:rPr lang="ja-JP" altLang="en-US" u="sng" kern="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の詳細</a:t>
            </a:r>
            <a:r>
              <a:rPr lang="en-US" altLang="ja-JP" u="sng" kern="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/ Details about Global Family</a:t>
            </a:r>
            <a:r>
              <a:rPr lang="ja-JP" altLang="en-US" u="sng" kern="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　</a:t>
            </a:r>
            <a:endParaRPr lang="en-US" altLang="ja-JP" u="sng" kern="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288D04-6416-416C-8DAF-389DC9E646DA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13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日本地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31" y="1512889"/>
            <a:ext cx="7576038" cy="481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6"/>
          <p:cNvSpPr>
            <a:spLocks noChangeArrowheads="1"/>
          </p:cNvSpPr>
          <p:nvPr/>
        </p:nvSpPr>
        <p:spPr bwMode="auto">
          <a:xfrm>
            <a:off x="7189177" y="2058988"/>
            <a:ext cx="93052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1">
                <a:solidFill>
                  <a:srgbClr val="808080"/>
                </a:solidFill>
                <a:latin typeface="ＭＳ Ｐゴシック" charset="-128"/>
                <a:ea typeface="ＭＳ Ｐゴシック" charset="-128"/>
              </a:rPr>
              <a:t>Hokkaido</a:t>
            </a:r>
          </a:p>
        </p:txBody>
      </p:sp>
      <p:sp>
        <p:nvSpPr>
          <p:cNvPr id="30724" name="Rectangle 37"/>
          <p:cNvSpPr>
            <a:spLocks noChangeArrowheads="1"/>
          </p:cNvSpPr>
          <p:nvPr/>
        </p:nvSpPr>
        <p:spPr bwMode="auto">
          <a:xfrm>
            <a:off x="2120412" y="4822826"/>
            <a:ext cx="930519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1">
                <a:solidFill>
                  <a:srgbClr val="808080"/>
                </a:solidFill>
                <a:latin typeface="ＭＳ Ｐゴシック" charset="-128"/>
                <a:ea typeface="ＭＳ Ｐゴシック" charset="-128"/>
              </a:rPr>
              <a:t>Kyusyu</a:t>
            </a:r>
          </a:p>
        </p:txBody>
      </p:sp>
      <p:sp>
        <p:nvSpPr>
          <p:cNvPr id="30725" name="Rectangle 38"/>
          <p:cNvSpPr>
            <a:spLocks noChangeArrowheads="1"/>
          </p:cNvSpPr>
          <p:nvPr/>
        </p:nvSpPr>
        <p:spPr bwMode="auto">
          <a:xfrm>
            <a:off x="2445727" y="5299076"/>
            <a:ext cx="930519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1">
                <a:solidFill>
                  <a:srgbClr val="808080"/>
                </a:solidFill>
                <a:latin typeface="ＭＳ Ｐゴシック" charset="-128"/>
                <a:ea typeface="ＭＳ Ｐゴシック" charset="-128"/>
              </a:rPr>
              <a:t>Shikoku</a:t>
            </a:r>
          </a:p>
        </p:txBody>
      </p:sp>
      <p:sp>
        <p:nvSpPr>
          <p:cNvPr id="30726" name="Rectangle 39"/>
          <p:cNvSpPr>
            <a:spLocks noChangeArrowheads="1"/>
          </p:cNvSpPr>
          <p:nvPr/>
        </p:nvSpPr>
        <p:spPr bwMode="auto">
          <a:xfrm>
            <a:off x="5224097" y="4179888"/>
            <a:ext cx="930519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1">
                <a:solidFill>
                  <a:srgbClr val="808080"/>
                </a:solidFill>
                <a:latin typeface="ＭＳ Ｐゴシック" charset="-128"/>
                <a:ea typeface="ＭＳ Ｐゴシック" charset="-128"/>
              </a:rPr>
              <a:t>Honsyu</a:t>
            </a:r>
          </a:p>
        </p:txBody>
      </p:sp>
      <p:sp>
        <p:nvSpPr>
          <p:cNvPr id="47" name="Ellipse 60"/>
          <p:cNvSpPr>
            <a:spLocks noChangeArrowheads="1"/>
          </p:cNvSpPr>
          <p:nvPr/>
        </p:nvSpPr>
        <p:spPr bwMode="auto">
          <a:xfrm>
            <a:off x="4687766" y="5815014"/>
            <a:ext cx="225669" cy="217487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48" name="Ellipse 61"/>
          <p:cNvSpPr>
            <a:spLocks noChangeArrowheads="1"/>
          </p:cNvSpPr>
          <p:nvPr/>
        </p:nvSpPr>
        <p:spPr bwMode="auto">
          <a:xfrm>
            <a:off x="4698023" y="6102350"/>
            <a:ext cx="224204" cy="217488"/>
          </a:xfrm>
          <a:prstGeom prst="ellipse">
            <a:avLst/>
          </a:prstGeom>
          <a:solidFill>
            <a:srgbClr val="9B006B"/>
          </a:solidFill>
          <a:ln>
            <a:noFill/>
          </a:ln>
          <a:effectLst>
            <a:outerShdw blurRad="50800" dist="25401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30729" name="Textfeld 59"/>
          <p:cNvSpPr txBox="1">
            <a:spLocks noChangeArrowheads="1"/>
          </p:cNvSpPr>
          <p:nvPr/>
        </p:nvSpPr>
        <p:spPr bwMode="auto">
          <a:xfrm>
            <a:off x="4986705" y="5805489"/>
            <a:ext cx="11188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ClrTx/>
              <a:buFontTx/>
              <a:buNone/>
            </a:pPr>
            <a:r>
              <a:rPr kumimoji="0" lang="de-DE" altLang="ja-JP" sz="1100">
                <a:solidFill>
                  <a:srgbClr val="000000"/>
                </a:solidFill>
              </a:rPr>
              <a:t>Chapters / Groups</a:t>
            </a:r>
            <a:endParaRPr kumimoji="0" lang="en-GB" altLang="ja-JP" sz="1100">
              <a:solidFill>
                <a:srgbClr val="000000"/>
              </a:solidFill>
            </a:endParaRPr>
          </a:p>
        </p:txBody>
      </p:sp>
      <p:sp>
        <p:nvSpPr>
          <p:cNvPr id="30730" name="Textfeld 60"/>
          <p:cNvSpPr txBox="1">
            <a:spLocks noChangeArrowheads="1"/>
          </p:cNvSpPr>
          <p:nvPr/>
        </p:nvSpPr>
        <p:spPr bwMode="auto">
          <a:xfrm>
            <a:off x="4986704" y="6100764"/>
            <a:ext cx="26609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ClrTx/>
              <a:buFontTx/>
              <a:buNone/>
            </a:pPr>
            <a:r>
              <a:rPr kumimoji="0" lang="de-DE" altLang="ja-JP" sz="1100">
                <a:solidFill>
                  <a:srgbClr val="000000"/>
                </a:solidFill>
              </a:rPr>
              <a:t>APU</a:t>
            </a:r>
            <a:endParaRPr kumimoji="0" lang="en-GB" altLang="ja-JP" sz="1100">
              <a:solidFill>
                <a:srgbClr val="000000"/>
              </a:solidFill>
            </a:endParaRPr>
          </a:p>
        </p:txBody>
      </p:sp>
      <p:sp>
        <p:nvSpPr>
          <p:cNvPr id="51" name="Ellipse 61"/>
          <p:cNvSpPr>
            <a:spLocks noChangeArrowheads="1"/>
          </p:cNvSpPr>
          <p:nvPr/>
        </p:nvSpPr>
        <p:spPr bwMode="auto">
          <a:xfrm>
            <a:off x="2120413" y="5113339"/>
            <a:ext cx="225669" cy="217487"/>
          </a:xfrm>
          <a:prstGeom prst="ellipse">
            <a:avLst/>
          </a:prstGeom>
          <a:solidFill>
            <a:srgbClr val="9B006B"/>
          </a:solidFill>
          <a:ln>
            <a:noFill/>
          </a:ln>
          <a:effectLst>
            <a:outerShdw blurRad="50800" dist="25401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4" name="Ellipse 60"/>
          <p:cNvSpPr>
            <a:spLocks noChangeArrowheads="1"/>
          </p:cNvSpPr>
          <p:nvPr/>
        </p:nvSpPr>
        <p:spPr bwMode="auto">
          <a:xfrm>
            <a:off x="4986705" y="4916489"/>
            <a:ext cx="225669" cy="217487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5" name="Ellipse 60"/>
          <p:cNvSpPr>
            <a:spLocks noChangeArrowheads="1"/>
          </p:cNvSpPr>
          <p:nvPr/>
        </p:nvSpPr>
        <p:spPr bwMode="auto">
          <a:xfrm flipH="1" flipV="1">
            <a:off x="1699847" y="4748213"/>
            <a:ext cx="268166" cy="233362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63500" dist="38100" dir="2700000" algn="tl" rotWithShape="0">
              <a:srgbClr val="00000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2" name="Ellipse 60"/>
          <p:cNvSpPr>
            <a:spLocks noChangeArrowheads="1"/>
          </p:cNvSpPr>
          <p:nvPr/>
        </p:nvSpPr>
        <p:spPr bwMode="auto">
          <a:xfrm>
            <a:off x="3050931" y="4748214"/>
            <a:ext cx="225669" cy="217487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3" name="Ellipse 60"/>
          <p:cNvSpPr>
            <a:spLocks noChangeArrowheads="1"/>
          </p:cNvSpPr>
          <p:nvPr/>
        </p:nvSpPr>
        <p:spPr bwMode="auto">
          <a:xfrm>
            <a:off x="3563816" y="4916489"/>
            <a:ext cx="225669" cy="217487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4" name="Ellipse 60"/>
          <p:cNvSpPr>
            <a:spLocks noChangeArrowheads="1"/>
          </p:cNvSpPr>
          <p:nvPr/>
        </p:nvSpPr>
        <p:spPr bwMode="auto">
          <a:xfrm>
            <a:off x="4169020" y="4872039"/>
            <a:ext cx="225669" cy="217487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" name="Ellipse 60"/>
          <p:cNvSpPr>
            <a:spLocks noChangeArrowheads="1"/>
          </p:cNvSpPr>
          <p:nvPr/>
        </p:nvSpPr>
        <p:spPr bwMode="auto">
          <a:xfrm>
            <a:off x="1957754" y="4965700"/>
            <a:ext cx="225669" cy="217488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graphicFrame>
        <p:nvGraphicFramePr>
          <p:cNvPr id="49202" name="Group 50"/>
          <p:cNvGraphicFramePr>
            <a:graphicFrameLocks noGrp="1"/>
          </p:cNvGraphicFramePr>
          <p:nvPr/>
        </p:nvGraphicFramePr>
        <p:xfrm>
          <a:off x="6743700" y="3478214"/>
          <a:ext cx="2400300" cy="1704975"/>
        </p:xfrm>
        <a:graphic>
          <a:graphicData uri="http://schemas.openxmlformats.org/drawingml/2006/table">
            <a:tbl>
              <a:tblPr/>
              <a:tblGrid>
                <a:gridCol w="2400300"/>
              </a:tblGrid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Kanto </a:t>
                      </a:r>
                      <a:r>
                        <a:rPr kumimoji="1" lang="ja-JP" alt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関東</a:t>
                      </a:r>
                      <a:endParaRPr kumimoji="1" lang="ja-JP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Chubu </a:t>
                      </a:r>
                      <a:r>
                        <a:rPr kumimoji="1" lang="ja-JP" alt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中部</a:t>
                      </a:r>
                      <a:endParaRPr kumimoji="1" lang="ja-JP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Kansai</a:t>
                      </a:r>
                      <a:r>
                        <a:rPr kumimoji="1" lang="ja-JP" alt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関西</a:t>
                      </a:r>
                      <a:endParaRPr kumimoji="1" lang="ja-JP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Chu/Shikoku</a:t>
                      </a:r>
                      <a:r>
                        <a:rPr kumimoji="1" lang="ja-JP" alt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中四国</a:t>
                      </a:r>
                      <a:endParaRPr kumimoji="1" lang="ja-JP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Fukuoka</a:t>
                      </a:r>
                      <a:r>
                        <a:rPr kumimoji="1" lang="ja-JP" alt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福岡</a:t>
                      </a:r>
                      <a:endParaRPr kumimoji="1" lang="ja-JP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Oita</a:t>
                      </a:r>
                      <a:r>
                        <a:rPr kumimoji="1" lang="ja-JP" alt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大分</a:t>
                      </a:r>
                      <a:endParaRPr kumimoji="1" lang="ja-JP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5" name="Foliennummernplatzhalter 3"/>
          <p:cNvSpPr txBox="1">
            <a:spLocks/>
          </p:cNvSpPr>
          <p:nvPr/>
        </p:nvSpPr>
        <p:spPr bwMode="auto">
          <a:xfrm>
            <a:off x="8395588" y="6480175"/>
            <a:ext cx="3879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>
                <a:latin typeface="Arial" charset="0"/>
                <a:ea typeface="ＭＳ Ｐゴシック" charset="-128"/>
              </a:rPr>
              <a:t>page </a:t>
            </a:r>
            <a:fld id="{123796CF-6E30-4FAE-8589-8BC620F1C8B2}" type="slidenum">
              <a:rPr kumimoji="0" lang="en-US" altLang="ja-JP" sz="1000">
                <a:latin typeface="Arial" charset="0"/>
                <a:ea typeface="ＭＳ Ｐゴシック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kumimoji="0" lang="en-US" altLang="ja-JP" sz="1000">
              <a:latin typeface="Arial" charset="0"/>
              <a:ea typeface="ＭＳ Ｐゴシック" charset="-128"/>
            </a:endParaRPr>
          </a:p>
        </p:txBody>
      </p:sp>
      <p:sp>
        <p:nvSpPr>
          <p:cNvPr id="30746" name="タイトル 1"/>
          <p:cNvSpPr txBox="1">
            <a:spLocks/>
          </p:cNvSpPr>
          <p:nvPr/>
        </p:nvSpPr>
        <p:spPr bwMode="auto">
          <a:xfrm>
            <a:off x="118697" y="115888"/>
            <a:ext cx="7948246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defTabSz="879475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defTabSz="879475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defTabSz="879475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defTabSz="879475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 b="1" dirty="0">
                <a:solidFill>
                  <a:srgbClr val="16165D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概況</a:t>
            </a:r>
            <a:r>
              <a:rPr lang="ja-JP" altLang="en-US" sz="2000" b="1" dirty="0" smtClean="0">
                <a:solidFill>
                  <a:srgbClr val="16165D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2000" b="1" dirty="0">
                <a:solidFill>
                  <a:srgbClr val="16165D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Chapters (inside Japan)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ja-JP" altLang="en-US" sz="2000" b="1" dirty="0">
              <a:solidFill>
                <a:srgbClr val="16165D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84638" y="692150"/>
            <a:ext cx="8641374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日本国内には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が設立。（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2014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月現在）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Inside Japan 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 Chapters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have been established (as Oct 2014)</a:t>
            </a:r>
          </a:p>
        </p:txBody>
      </p:sp>
    </p:spTree>
    <p:extLst>
      <p:ext uri="{BB962C8B-B14F-4D97-AF65-F5344CB8AC3E}">
        <p14:creationId xmlns:p14="http://schemas.microsoft.com/office/powerpoint/2010/main" val="340786785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390993" y="6480275"/>
            <a:ext cx="387927" cy="1538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 smtClean="0">
                <a:latin typeface="Arial" charset="0"/>
              </a:rPr>
              <a:t>page </a:t>
            </a:r>
            <a:fld id="{EB4CEBA6-EF13-4F23-85D6-4B0A779E7EA9}" type="slidenum">
              <a:rPr kumimoji="0" lang="en-US" altLang="ja-JP" sz="1000" smtClean="0"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kumimoji="0" lang="en-US" altLang="ja-JP" sz="1000" smtClean="0">
              <a:latin typeface="Arial" charset="0"/>
            </a:endParaRPr>
          </a:p>
        </p:txBody>
      </p:sp>
      <p:sp>
        <p:nvSpPr>
          <p:cNvPr id="31747" name="Textfeld 11"/>
          <p:cNvSpPr txBox="1">
            <a:spLocks noChangeArrowheads="1"/>
          </p:cNvSpPr>
          <p:nvPr/>
        </p:nvSpPr>
        <p:spPr bwMode="auto">
          <a:xfrm rot="5400000">
            <a:off x="5209259" y="3475588"/>
            <a:ext cx="5395913" cy="37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lIns="0" tIns="0" rIns="0" bIns="0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lnSpc>
                <a:spcPts val="24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ja-JP" sz="2000">
              <a:solidFill>
                <a:srgbClr val="7D8890"/>
              </a:solidFill>
              <a:latin typeface="ＭＳ Ｐゴシック" charset="-128"/>
              <a:ea typeface="ＭＳ Ｐゴシック" charset="-128"/>
            </a:endParaRPr>
          </a:p>
        </p:txBody>
      </p:sp>
      <p:pic>
        <p:nvPicPr>
          <p:cNvPr id="31748" name="Bild 35" descr="shutterstock_76464316 [Konvertiert]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/>
          <a:stretch>
            <a:fillRect/>
          </a:stretch>
        </p:blipFill>
        <p:spPr bwMode="auto">
          <a:xfrm>
            <a:off x="0" y="1538288"/>
            <a:ext cx="7598020" cy="492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Ellipse 28"/>
          <p:cNvSpPr>
            <a:spLocks noChangeArrowheads="1"/>
          </p:cNvSpPr>
          <p:nvPr/>
        </p:nvSpPr>
        <p:spPr bwMode="auto">
          <a:xfrm>
            <a:off x="1340827" y="3581400"/>
            <a:ext cx="145073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44" name="Ellipse 36"/>
          <p:cNvSpPr>
            <a:spLocks noChangeArrowheads="1"/>
          </p:cNvSpPr>
          <p:nvPr/>
        </p:nvSpPr>
        <p:spPr bwMode="auto">
          <a:xfrm>
            <a:off x="3511062" y="2641600"/>
            <a:ext cx="145074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47" name="Ellipse 39"/>
          <p:cNvSpPr>
            <a:spLocks noChangeArrowheads="1"/>
          </p:cNvSpPr>
          <p:nvPr/>
        </p:nvSpPr>
        <p:spPr bwMode="auto">
          <a:xfrm>
            <a:off x="6084277" y="3373438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49" name="Ellipse 41"/>
          <p:cNvSpPr>
            <a:spLocks noChangeArrowheads="1"/>
          </p:cNvSpPr>
          <p:nvPr/>
        </p:nvSpPr>
        <p:spPr bwMode="auto">
          <a:xfrm>
            <a:off x="5807320" y="2665413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0" name="Ellipse 42"/>
          <p:cNvSpPr>
            <a:spLocks noChangeArrowheads="1"/>
          </p:cNvSpPr>
          <p:nvPr/>
        </p:nvSpPr>
        <p:spPr bwMode="auto">
          <a:xfrm>
            <a:off x="4050323" y="4021138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1" name="Ellipse 44"/>
          <p:cNvSpPr>
            <a:spLocks noChangeArrowheads="1"/>
          </p:cNvSpPr>
          <p:nvPr/>
        </p:nvSpPr>
        <p:spPr bwMode="auto">
          <a:xfrm>
            <a:off x="5219700" y="3519488"/>
            <a:ext cx="145074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2" name="Ellipse 45"/>
          <p:cNvSpPr>
            <a:spLocks noChangeArrowheads="1"/>
          </p:cNvSpPr>
          <p:nvPr/>
        </p:nvSpPr>
        <p:spPr bwMode="auto">
          <a:xfrm>
            <a:off x="5858608" y="4176713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3" name="Ellipse 46"/>
          <p:cNvSpPr>
            <a:spLocks noChangeArrowheads="1"/>
          </p:cNvSpPr>
          <p:nvPr/>
        </p:nvSpPr>
        <p:spPr bwMode="auto">
          <a:xfrm>
            <a:off x="7189177" y="4703763"/>
            <a:ext cx="145074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5" name="Ellipse 51"/>
          <p:cNvSpPr>
            <a:spLocks noChangeArrowheads="1"/>
          </p:cNvSpPr>
          <p:nvPr/>
        </p:nvSpPr>
        <p:spPr bwMode="auto">
          <a:xfrm>
            <a:off x="6588370" y="3106738"/>
            <a:ext cx="143608" cy="144462"/>
          </a:xfrm>
          <a:prstGeom prst="ellipse">
            <a:avLst/>
          </a:prstGeom>
          <a:solidFill>
            <a:srgbClr val="9B006B"/>
          </a:solidFill>
          <a:ln>
            <a:noFill/>
          </a:ln>
          <a:effectLst>
            <a:outerShdw blurRad="50800" dist="25401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6" name="Ellipse 52"/>
          <p:cNvSpPr>
            <a:spLocks noChangeArrowheads="1"/>
          </p:cNvSpPr>
          <p:nvPr/>
        </p:nvSpPr>
        <p:spPr bwMode="auto">
          <a:xfrm>
            <a:off x="6166339" y="3519488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8" name="Ellipse 60"/>
          <p:cNvSpPr>
            <a:spLocks noChangeArrowheads="1"/>
          </p:cNvSpPr>
          <p:nvPr/>
        </p:nvSpPr>
        <p:spPr bwMode="auto">
          <a:xfrm>
            <a:off x="4687766" y="5815014"/>
            <a:ext cx="225669" cy="217487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 err="1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9" name="Ellipse 61"/>
          <p:cNvSpPr>
            <a:spLocks noChangeArrowheads="1"/>
          </p:cNvSpPr>
          <p:nvPr/>
        </p:nvSpPr>
        <p:spPr bwMode="auto">
          <a:xfrm>
            <a:off x="4698023" y="6102350"/>
            <a:ext cx="224204" cy="217488"/>
          </a:xfrm>
          <a:prstGeom prst="ellipse">
            <a:avLst/>
          </a:prstGeom>
          <a:solidFill>
            <a:srgbClr val="9B006B"/>
          </a:solidFill>
          <a:ln>
            <a:noFill/>
          </a:ln>
          <a:effectLst>
            <a:outerShdw blurRad="50800" dist="25401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31761" name="Textfeld 59"/>
          <p:cNvSpPr txBox="1">
            <a:spLocks noChangeArrowheads="1"/>
          </p:cNvSpPr>
          <p:nvPr/>
        </p:nvSpPr>
        <p:spPr bwMode="auto">
          <a:xfrm>
            <a:off x="4986705" y="5805489"/>
            <a:ext cx="111889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ClrTx/>
              <a:buFontTx/>
              <a:buNone/>
            </a:pPr>
            <a:r>
              <a:rPr kumimoji="0" lang="de-DE" altLang="ja-JP" sz="1100">
                <a:solidFill>
                  <a:srgbClr val="000000"/>
                </a:solidFill>
              </a:rPr>
              <a:t>Chapters / Groups</a:t>
            </a:r>
            <a:endParaRPr kumimoji="0" lang="en-GB" altLang="ja-JP" sz="1100">
              <a:solidFill>
                <a:srgbClr val="000000"/>
              </a:solidFill>
            </a:endParaRPr>
          </a:p>
        </p:txBody>
      </p:sp>
      <p:sp>
        <p:nvSpPr>
          <p:cNvPr id="31762" name="Textfeld 60"/>
          <p:cNvSpPr txBox="1">
            <a:spLocks noChangeArrowheads="1"/>
          </p:cNvSpPr>
          <p:nvPr/>
        </p:nvSpPr>
        <p:spPr bwMode="auto">
          <a:xfrm>
            <a:off x="4986704" y="6102350"/>
            <a:ext cx="26609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ClrTx/>
              <a:buFontTx/>
              <a:buNone/>
            </a:pPr>
            <a:r>
              <a:rPr kumimoji="0" lang="de-DE" altLang="ja-JP" sz="1100">
                <a:solidFill>
                  <a:srgbClr val="000000"/>
                </a:solidFill>
              </a:rPr>
              <a:t>APU</a:t>
            </a:r>
            <a:endParaRPr kumimoji="0" lang="en-GB" altLang="ja-JP" sz="1100">
              <a:solidFill>
                <a:srgbClr val="000000"/>
              </a:solidFill>
            </a:endParaRPr>
          </a:p>
        </p:txBody>
      </p:sp>
      <p:sp>
        <p:nvSpPr>
          <p:cNvPr id="63" name="Ellipse 49"/>
          <p:cNvSpPr>
            <a:spLocks noChangeArrowheads="1"/>
          </p:cNvSpPr>
          <p:nvPr/>
        </p:nvSpPr>
        <p:spPr bwMode="auto">
          <a:xfrm>
            <a:off x="6094535" y="3021013"/>
            <a:ext cx="145073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64" name="Ellipse 53"/>
          <p:cNvSpPr>
            <a:spLocks noChangeArrowheads="1"/>
          </p:cNvSpPr>
          <p:nvPr/>
        </p:nvSpPr>
        <p:spPr bwMode="auto">
          <a:xfrm>
            <a:off x="6320205" y="3106738"/>
            <a:ext cx="142142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graphicFrame>
        <p:nvGraphicFramePr>
          <p:cNvPr id="48185" name="Group 57"/>
          <p:cNvGraphicFramePr>
            <a:graphicFrameLocks noGrp="1"/>
          </p:cNvGraphicFramePr>
          <p:nvPr/>
        </p:nvGraphicFramePr>
        <p:xfrm>
          <a:off x="7262447" y="965200"/>
          <a:ext cx="2247900" cy="2438400"/>
        </p:xfrm>
        <a:graphic>
          <a:graphicData uri="http://schemas.openxmlformats.org/drawingml/2006/table">
            <a:tbl>
              <a:tblPr/>
              <a:tblGrid>
                <a:gridCol w="2247900"/>
              </a:tblGrid>
              <a:tr h="147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African Resource Centre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Beijing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Europe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Hanoi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Ho Chi Minh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India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Indonesia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Korea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Latin America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Malaysia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244" name="Group 116"/>
          <p:cNvGraphicFramePr>
            <a:graphicFrameLocks noGrp="1"/>
          </p:cNvGraphicFramePr>
          <p:nvPr/>
        </p:nvGraphicFramePr>
        <p:xfrm>
          <a:off x="7262446" y="3421064"/>
          <a:ext cx="2381250" cy="2809875"/>
        </p:xfrm>
        <a:graphic>
          <a:graphicData uri="http://schemas.openxmlformats.org/drawingml/2006/table">
            <a:tbl>
              <a:tblPr/>
              <a:tblGrid>
                <a:gridCol w="2381250"/>
              </a:tblGrid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Mongolia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Myanmar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Philippines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Samoa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Shanghai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Singapore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Sri Lanka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Taiwan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Thailand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Arial" pitchFamily="34" charset="0"/>
                        <a:defRPr kumimoji="1" sz="14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>
                          <a:solidFill>
                            <a:schemeClr val="tx1"/>
                          </a:solidFill>
                          <a:latin typeface="MS UI Gothic" pitchFamily="50" charset="-128"/>
                          <a:ea typeface="MS UI Gothic" pitchFamily="50" charset="-128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</a:rPr>
                        <a:t>Tonga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明朝" pitchFamily="17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Ellipse 49"/>
          <p:cNvSpPr>
            <a:spLocks noChangeArrowheads="1"/>
          </p:cNvSpPr>
          <p:nvPr/>
        </p:nvSpPr>
        <p:spPr bwMode="auto">
          <a:xfrm>
            <a:off x="5858608" y="3875088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3" name="Ellipse 49"/>
          <p:cNvSpPr>
            <a:spLocks noChangeArrowheads="1"/>
          </p:cNvSpPr>
          <p:nvPr/>
        </p:nvSpPr>
        <p:spPr bwMode="auto">
          <a:xfrm>
            <a:off x="5858608" y="3665538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4" name="Ellipse 49"/>
          <p:cNvSpPr>
            <a:spLocks noChangeArrowheads="1"/>
          </p:cNvSpPr>
          <p:nvPr/>
        </p:nvSpPr>
        <p:spPr bwMode="auto">
          <a:xfrm>
            <a:off x="5713535" y="3665538"/>
            <a:ext cx="145073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5" name="Ellipse 49"/>
          <p:cNvSpPr>
            <a:spLocks noChangeArrowheads="1"/>
          </p:cNvSpPr>
          <p:nvPr/>
        </p:nvSpPr>
        <p:spPr bwMode="auto">
          <a:xfrm>
            <a:off x="5713535" y="4021138"/>
            <a:ext cx="145073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6" name="Ellipse 49"/>
          <p:cNvSpPr>
            <a:spLocks noChangeArrowheads="1"/>
          </p:cNvSpPr>
          <p:nvPr/>
        </p:nvSpPr>
        <p:spPr bwMode="auto">
          <a:xfrm>
            <a:off x="5950927" y="4427538"/>
            <a:ext cx="145073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7" name="Ellipse 46"/>
          <p:cNvSpPr>
            <a:spLocks noChangeArrowheads="1"/>
          </p:cNvSpPr>
          <p:nvPr/>
        </p:nvSpPr>
        <p:spPr bwMode="auto">
          <a:xfrm>
            <a:off x="7117374" y="4879975"/>
            <a:ext cx="143608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8" name="Ellipse 49"/>
          <p:cNvSpPr>
            <a:spLocks noChangeArrowheads="1"/>
          </p:cNvSpPr>
          <p:nvPr/>
        </p:nvSpPr>
        <p:spPr bwMode="auto">
          <a:xfrm>
            <a:off x="5568462" y="3508375"/>
            <a:ext cx="145074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9" name="Ellipse 49"/>
          <p:cNvSpPr>
            <a:spLocks noChangeArrowheads="1"/>
          </p:cNvSpPr>
          <p:nvPr/>
        </p:nvSpPr>
        <p:spPr bwMode="auto">
          <a:xfrm>
            <a:off x="5219700" y="4030663"/>
            <a:ext cx="145074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10" name="Ellipse 52"/>
          <p:cNvSpPr>
            <a:spLocks noChangeArrowheads="1"/>
          </p:cNvSpPr>
          <p:nvPr/>
        </p:nvSpPr>
        <p:spPr bwMode="auto">
          <a:xfrm>
            <a:off x="6227885" y="3811588"/>
            <a:ext cx="145074" cy="146050"/>
          </a:xfrm>
          <a:prstGeom prst="ellipse">
            <a:avLst/>
          </a:prstGeom>
          <a:solidFill>
            <a:srgbClr val="3CC1FF"/>
          </a:solidFill>
          <a:ln>
            <a:noFill/>
          </a:ln>
          <a:effectLst>
            <a:outerShdw blurRad="50800" dist="38100" dir="2700000" algn="tl" rotWithShape="0">
              <a:srgbClr val="808080">
                <a:alpha val="42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de-DE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  <p:sp>
        <p:nvSpPr>
          <p:cNvPr id="31796" name="タイトル 1"/>
          <p:cNvSpPr txBox="1">
            <a:spLocks/>
          </p:cNvSpPr>
          <p:nvPr/>
        </p:nvSpPr>
        <p:spPr bwMode="auto">
          <a:xfrm>
            <a:off x="118697" y="115888"/>
            <a:ext cx="7948246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kumimoji="1" sz="16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1pPr>
            <a:lvl2pPr marL="742950" indent="-285750" defTabSz="879475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2pPr>
            <a:lvl3pPr marL="1143000" indent="-228600" defTabSz="879475" eaLnBrk="0" hangingPunct="0">
              <a:spcBef>
                <a:spcPct val="20000"/>
              </a:spcBef>
              <a:buChar char="•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3pPr>
            <a:lvl4pPr marL="1600200" indent="-228600" defTabSz="879475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4pPr>
            <a:lvl5pPr marL="2057400" indent="-228600" defTabSz="879475" eaLnBrk="0" hangingPunct="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5pPr>
            <a:lvl6pPr marL="25146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6pPr>
            <a:lvl7pPr marL="29718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7pPr>
            <a:lvl8pPr marL="34290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8pPr>
            <a:lvl9pPr marL="3886200" indent="-228600" defTabSz="8794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 b="1" dirty="0">
                <a:solidFill>
                  <a:srgbClr val="16165D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概況</a:t>
            </a:r>
            <a:r>
              <a:rPr lang="ja-JP" altLang="en-US" sz="2000" b="1" dirty="0" smtClean="0">
                <a:solidFill>
                  <a:srgbClr val="16165D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2000" b="1" dirty="0">
                <a:solidFill>
                  <a:srgbClr val="16165D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Chapters (worldwide)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ja-JP" altLang="en-US" sz="2000" b="1" dirty="0">
              <a:solidFill>
                <a:srgbClr val="16165D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84638" y="692150"/>
            <a:ext cx="8641374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日本国外には</a:t>
            </a:r>
            <a:r>
              <a:rPr lang="en-US" altLang="ja-JP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チャプター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が設立。（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2014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月現在）</a:t>
            </a:r>
            <a:endParaRPr lang="en-US" altLang="ja-JP" b="1" dirty="0" smtClean="0">
              <a:solidFill>
                <a:schemeClr val="accent6">
                  <a:lumMod val="50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Outside Japan </a:t>
            </a:r>
            <a:r>
              <a:rPr lang="en-US" altLang="ja-JP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 Chapters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have been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established</a:t>
            </a:r>
          </a:p>
          <a:p>
            <a:pPr>
              <a:defRPr/>
            </a:pP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b="1" dirty="0" smtClean="0">
                <a:solidFill>
                  <a:schemeClr val="accent6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(as Oct2014) </a:t>
            </a:r>
          </a:p>
        </p:txBody>
      </p:sp>
    </p:spTree>
    <p:extLst>
      <p:ext uri="{BB962C8B-B14F-4D97-AF65-F5344CB8AC3E}">
        <p14:creationId xmlns:p14="http://schemas.microsoft.com/office/powerpoint/2010/main" val="258132059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SFuOMJDk0mXKWLM3XpNI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SFuOMJDk0mXKWLM3XpN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SFuOMJDk0mXKWLM3XpNIw"/>
</p:tagLst>
</file>

<file path=ppt/theme/theme1.xml><?xml version="1.0" encoding="utf-8"?>
<a:theme xmlns:a="http://schemas.openxmlformats.org/drawingml/2006/main" name="APU Alumni">
  <a:themeElements>
    <a:clrScheme name="3_JJ Division 企画Ｇ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JJ Division 企画Ｇ">
      <a:majorFont>
        <a:latin typeface="MS UI Gothic"/>
        <a:ea typeface="MS UI Gothic"/>
        <a:cs typeface=""/>
      </a:majorFont>
      <a:minorFont>
        <a:latin typeface="MS UI Gothic"/>
        <a:ea typeface="MS UI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rnd">
          <a:solidFill>
            <a:schemeClr val="accent6">
              <a:lumMod val="50000"/>
            </a:schemeClr>
          </a:solidFill>
          <a:miter lim="800000"/>
          <a:headEnd/>
          <a:tailEnd/>
        </a:ln>
      </a:spPr>
      <a:bodyPr wrap="square" anchor="ctr">
        <a:spAutoFit/>
      </a:bodyPr>
      <a:lstStyle>
        <a:defPPr>
          <a:defRPr sz="1800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spDef>
    <a:lnDef>
      <a:spPr bwMode="auto">
        <a:noFill/>
        <a:ln w="9525">
          <a:solidFill>
            <a:schemeClr val="tx1"/>
          </a:solidFill>
          <a:miter lim="800000"/>
          <a:headEnd/>
          <a:tailEnd type="none" w="med" len="med"/>
        </a:ln>
      </a:spPr>
      <a:bodyPr/>
      <a:lstStyle/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>
          <a:defRPr sz="1400" dirty="0" smtClean="0">
            <a:latin typeface="MS UI Gothic" pitchFamily="50" charset="-128"/>
            <a:ea typeface="MS UI Gothic" pitchFamily="50" charset="-128"/>
          </a:defRPr>
        </a:defPPr>
      </a:lstStyle>
    </a:txDef>
  </a:objectDefaults>
  <a:extraClrSchemeLst>
    <a:extraClrScheme>
      <a:clrScheme name="3_JJ Division 企画Ｇ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JJ Division 企画Ｇ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JJ Division 企画Ｇ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JJ Division 企画Ｇ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JJ Division 企画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JJ Division 企画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JJ Division 企画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APU校友会活用のメリット141020</Template>
  <TotalTime>1679</TotalTime>
  <Words>1932</Words>
  <Application>Microsoft Office PowerPoint</Application>
  <PresentationFormat>画面に合わせる (4:3)</PresentationFormat>
  <Paragraphs>309</Paragraphs>
  <Slides>20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32" baseType="lpstr">
      <vt:lpstr>ＭＳ Ｐゴシック</vt:lpstr>
      <vt:lpstr>ＭＳ Ｐ明朝</vt:lpstr>
      <vt:lpstr>MS UI Gothic</vt:lpstr>
      <vt:lpstr>ＭＳ 明朝</vt:lpstr>
      <vt:lpstr>SimHei</vt:lpstr>
      <vt:lpstr>メイリオ</vt:lpstr>
      <vt:lpstr>Arial</vt:lpstr>
      <vt:lpstr>Calibri</vt:lpstr>
      <vt:lpstr>Century</vt:lpstr>
      <vt:lpstr>Times New Roman</vt:lpstr>
      <vt:lpstr>Wingdings</vt:lpstr>
      <vt:lpstr>APU Alumni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>Jens Kehm</Manager>
  <Company>Heraeus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Vision of APU Alumni Association</dc:title>
  <dc:creator>Huang, Michelle</dc:creator>
  <cp:lastModifiedBy>篠崎　裕二</cp:lastModifiedBy>
  <cp:revision>106</cp:revision>
  <cp:lastPrinted>2014-12-22T08:21:25Z</cp:lastPrinted>
  <dcterms:created xsi:type="dcterms:W3CDTF">2014-07-24T14:23:56Z</dcterms:created>
  <dcterms:modified xsi:type="dcterms:W3CDTF">2015-01-06T01:35:30Z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107</vt:i4>
  </property>
  <property fmtid="{D5CDD505-2E9C-101B-9397-08002B2CF9AE}" pid="3" name="Abschlussdatum">
    <vt:lpwstr>Date</vt:lpwstr>
  </property>
  <property fmtid="{D5CDD505-2E9C-101B-9397-08002B2CF9AE}" pid="4" name="Abteilung">
    <vt:lpwstr>Department</vt:lpwstr>
  </property>
</Properties>
</file>